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notesMasterIdLst>
    <p:notesMasterId r:id="rId44"/>
  </p:notesMasterIdLst>
  <p:sldIdLst>
    <p:sldId id="256" r:id="rId2"/>
    <p:sldId id="289" r:id="rId3"/>
    <p:sldId id="293" r:id="rId4"/>
    <p:sldId id="294" r:id="rId5"/>
    <p:sldId id="310" r:id="rId6"/>
    <p:sldId id="295" r:id="rId7"/>
    <p:sldId id="296" r:id="rId8"/>
    <p:sldId id="297" r:id="rId9"/>
    <p:sldId id="298" r:id="rId10"/>
    <p:sldId id="29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12" r:id="rId20"/>
    <p:sldId id="313" r:id="rId21"/>
    <p:sldId id="314" r:id="rId22"/>
    <p:sldId id="308" r:id="rId23"/>
    <p:sldId id="309" r:id="rId24"/>
    <p:sldId id="311" r:id="rId25"/>
    <p:sldId id="315" r:id="rId26"/>
    <p:sldId id="299" r:id="rId27"/>
    <p:sldId id="292" r:id="rId28"/>
    <p:sldId id="287" r:id="rId29"/>
    <p:sldId id="285" r:id="rId30"/>
    <p:sldId id="288" r:id="rId31"/>
    <p:sldId id="281" r:id="rId32"/>
    <p:sldId id="270" r:id="rId33"/>
    <p:sldId id="271" r:id="rId34"/>
    <p:sldId id="272" r:id="rId35"/>
    <p:sldId id="273" r:id="rId36"/>
    <p:sldId id="280" r:id="rId37"/>
    <p:sldId id="316" r:id="rId38"/>
    <p:sldId id="317" r:id="rId39"/>
    <p:sldId id="318" r:id="rId40"/>
    <p:sldId id="319" r:id="rId41"/>
    <p:sldId id="320" r:id="rId42"/>
    <p:sldId id="282" r:id="rId4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л Валерьевич Дмитриев" initials="КВД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99"/>
    <a:srgbClr val="006666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howOutlineIcons="0"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60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996365219283931"/>
          <c:y val="1.9673499357683283E-2"/>
          <c:w val="0.79454579412436244"/>
          <c:h val="0.77047709974988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explosion val="7"/>
          <c:dPt>
            <c:idx val="0"/>
            <c:spPr>
              <a:solidFill>
                <a:schemeClr val="accent1"/>
              </a:solidFill>
              <a:ln>
                <a:solidFill>
                  <a:srgbClr val="009999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40-EF41-B7B0-2B28D1478A09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solidFill>
                  <a:srgbClr val="009999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40-EF41-B7B0-2B28D1478A09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solidFill>
                  <a:srgbClr val="009999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40-EF41-B7B0-2B28D1478A09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solidFill>
                  <a:srgbClr val="009999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E40-EF41-B7B0-2B28D1478A09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solidFill>
                  <a:srgbClr val="009999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E40-EF41-B7B0-2B28D1478A09}"/>
              </c:ext>
            </c:extLst>
          </c:dPt>
          <c:dPt>
            <c:idx val="5"/>
            <c:explosion val="27"/>
            <c:spPr>
              <a:solidFill>
                <a:schemeClr val="accent6"/>
              </a:solidFill>
              <a:ln>
                <a:solidFill>
                  <a:srgbClr val="009999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E40-EF41-B7B0-2B28D1478A09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solidFill>
                  <a:srgbClr val="009999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E40-EF41-B7B0-2B28D1478A09}"/>
              </c:ext>
            </c:extLst>
          </c:dPt>
          <c:dLbls>
            <c:dLbl>
              <c:idx val="0"/>
              <c:layout>
                <c:manualLayout>
                  <c:x val="-0.27593649745323989"/>
                  <c:y val="-4.064318440982426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ru-RU"/>
                </a:p>
              </c:txPr>
              <c:dLblPos val="bestFit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556306995367909"/>
                      <c:h val="9.772814345919177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492214126238919"/>
                  <c:y val="-3.563840505899813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ru-RU"/>
                </a:p>
              </c:txPr>
              <c:dLblPos val="bestFit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4469048730871831"/>
                      <c:h val="9.726016274109525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96188781804791E-4"/>
                  <c:y val="-7.483656672157208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ru-RU"/>
                </a:p>
              </c:txPr>
              <c:dLblPos val="bestFit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2643608199281839"/>
                      <c:h val="0.1678056256039890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21303418153812E-3"/>
                  <c:y val="0.30977661410905566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ru-RU"/>
                </a:p>
              </c:txPr>
              <c:dLblPos val="bestFit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8865497641015735"/>
                      <c:h val="0.1595340778481121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1255383617588358"/>
                  <c:y val="0.32016697790526827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ru-RU"/>
                </a:p>
              </c:txPr>
              <c:dLblPos val="bestFit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7667230246525931"/>
                      <c:h val="9.4209596349475913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1688944270644437E-2"/>
                  <c:y val="0.1015871490592436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35184988379520044"/>
                      <c:h val="0.1262651318911933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1.9756989835729975E-3"/>
                  <c:y val="0.10055766256601789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ru-RU"/>
                </a:p>
              </c:txPr>
              <c:dLblPos val="bestFit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3874488081627834"/>
                      <c:h val="0.1260988454874513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7.4576341277614533E-2"/>
                  <c:y val="7.1316244298062034E-2"/>
                </c:manualLayout>
              </c:layout>
              <c:dLblPos val="outEnd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E40-EF41-B7B0-2B28D1478A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4448600344517343"/>
                  <c:y val="5.0866805211082665E-3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4F81BD"/>
                  </a:solidFill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Val val="1"/>
              <c:showCatName val="1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E40-EF41-B7B0-2B28D1478A0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7393255290941392"/>
                      <c:h val="0.13938002847683256"/>
                    </c:manualLayout>
                  </c15:layout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E40-EF41-B7B0-2B28D1478A09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srgbClr val="4F81B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  <c:showCatName val="1"/>
            <c:separator>, </c:separator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Лист1!$A$2:$A$11</c:f>
              <c:strCache>
                <c:ptCount val="10"/>
                <c:pt idx="0">
                  <c:v>Предоставление услуг ЖКХ</c:v>
                </c:pt>
                <c:pt idx="1">
                  <c:v>IT, компьютерная и оргтехника</c:v>
                </c:pt>
                <c:pt idx="2">
                  <c:v>Лекарственные препараты и медицинские изделия</c:v>
                </c:pt>
                <c:pt idx="3">
                  <c:v>Транспорт и пассажирские перевозки</c:v>
                </c:pt>
                <c:pt idx="4">
                  <c:v>Продукты питания</c:v>
                </c:pt>
                <c:pt idx="5">
                  <c:v>Строительный комплекс (в т.ч. строительство, ремонт и обслуживание дорог)</c:v>
                </c:pt>
                <c:pt idx="6">
                  <c:v>Сделки с недвижимостью</c:v>
                </c:pt>
                <c:pt idx="7">
                  <c:v>Прочее</c:v>
                </c:pt>
                <c:pt idx="8">
                  <c:v>Горюче-смазочные материалы</c:v>
                </c:pt>
                <c:pt idx="9">
                  <c:v>Охрана и безопасность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3.0000000000000009E-2</c:v>
                </c:pt>
                <c:pt idx="1">
                  <c:v>2.0000000000000007E-2</c:v>
                </c:pt>
                <c:pt idx="2">
                  <c:v>0.16000000000000006</c:v>
                </c:pt>
                <c:pt idx="3">
                  <c:v>7.0000000000000034E-2</c:v>
                </c:pt>
                <c:pt idx="4">
                  <c:v>8.0000000000000029E-2</c:v>
                </c:pt>
                <c:pt idx="5">
                  <c:v>0.29000000000000009</c:v>
                </c:pt>
                <c:pt idx="6">
                  <c:v>7.0000000000000034E-2</c:v>
                </c:pt>
                <c:pt idx="7">
                  <c:v>0.23</c:v>
                </c:pt>
                <c:pt idx="8">
                  <c:v>2.0000000000000007E-2</c:v>
                </c:pt>
                <c:pt idx="9" formatCode="0%">
                  <c:v>3.0000000000000009E-2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E40-EF41-B7B0-2B28D1478A09}"/>
            </c:ext>
          </c:extLst>
        </c:ser>
        <c:dLbls>
          <c:showCatName val="1"/>
        </c:dLbls>
      </c:pie3DChart>
      <c:spPr>
        <a:noFill/>
        <a:ln w="25400"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0FCC0-8DA9-489F-AFC5-E6E97A5D48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A55443-DF31-4AA0-8305-B1DBF86CEE8F}">
      <dgm:prSet phldrT="[Текст]"/>
      <dgm:spPr>
        <a:solidFill>
          <a:srgbClr val="006666"/>
        </a:solidFill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Закон о защите конкуренции</a:t>
          </a:r>
          <a:endParaRPr lang="ru-RU" dirty="0"/>
        </a:p>
      </dgm:t>
    </dgm:pt>
    <dgm:pt modelId="{70BD5AA2-0636-48A3-98C7-9D95B3EECCE3}" type="parTrans" cxnId="{D464117A-A865-4F06-8BF4-DE66A0E67369}">
      <dgm:prSet/>
      <dgm:spPr/>
      <dgm:t>
        <a:bodyPr/>
        <a:lstStyle/>
        <a:p>
          <a:endParaRPr lang="ru-RU"/>
        </a:p>
      </dgm:t>
    </dgm:pt>
    <dgm:pt modelId="{16A3D666-B163-4ED3-A951-BDFCA948CFAD}" type="sibTrans" cxnId="{D464117A-A865-4F06-8BF4-DE66A0E67369}">
      <dgm:prSet/>
      <dgm:spPr/>
      <dgm:t>
        <a:bodyPr/>
        <a:lstStyle/>
        <a:p>
          <a:endParaRPr lang="ru-RU"/>
        </a:p>
      </dgm:t>
    </dgm:pt>
    <dgm:pt modelId="{5BFE9C75-739C-44BF-8994-4107C60C166A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en-US" dirty="0" smtClean="0"/>
            <a:t>C</a:t>
          </a:r>
          <a:r>
            <a:rPr lang="ru-RU" dirty="0" err="1" smtClean="0"/>
            <a:t>татья</a:t>
          </a:r>
          <a:r>
            <a:rPr lang="ru-RU" dirty="0" smtClean="0"/>
            <a:t> </a:t>
          </a:r>
          <a:r>
            <a:rPr lang="ru-RU" dirty="0" smtClean="0"/>
            <a:t>16</a:t>
          </a:r>
          <a:endParaRPr lang="ru-RU" dirty="0"/>
        </a:p>
      </dgm:t>
    </dgm:pt>
    <dgm:pt modelId="{05F4C4F0-26C9-43EE-96CD-A74C522A1CBA}" type="parTrans" cxnId="{B569A64A-ED39-4C8D-A301-2B3DA6893451}">
      <dgm:prSet/>
      <dgm:spPr/>
      <dgm:t>
        <a:bodyPr/>
        <a:lstStyle/>
        <a:p>
          <a:endParaRPr lang="ru-RU"/>
        </a:p>
      </dgm:t>
    </dgm:pt>
    <dgm:pt modelId="{46E5EA01-9C77-4787-AE76-B18537D470E7}" type="sibTrans" cxnId="{B569A64A-ED39-4C8D-A301-2B3DA6893451}">
      <dgm:prSet/>
      <dgm:spPr/>
      <dgm:t>
        <a:bodyPr/>
        <a:lstStyle/>
        <a:p>
          <a:endParaRPr lang="ru-RU"/>
        </a:p>
      </dgm:t>
    </dgm:pt>
    <dgm:pt modelId="{D07DBFE5-CB65-4A7C-AC3D-DF463F1F4E37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17</a:t>
          </a:r>
          <a:endParaRPr lang="ru-RU" dirty="0"/>
        </a:p>
      </dgm:t>
    </dgm:pt>
    <dgm:pt modelId="{8D90EDB0-0772-4174-9EBE-E811B9BBE425}" type="parTrans" cxnId="{B6AADD20-760D-4783-8AD3-93540381434A}">
      <dgm:prSet/>
      <dgm:spPr/>
      <dgm:t>
        <a:bodyPr/>
        <a:lstStyle/>
        <a:p>
          <a:endParaRPr lang="ru-RU"/>
        </a:p>
      </dgm:t>
    </dgm:pt>
    <dgm:pt modelId="{9BB72458-BF3E-401B-85E2-D1210D4AC211}" type="sibTrans" cxnId="{B6AADD20-760D-4783-8AD3-93540381434A}">
      <dgm:prSet/>
      <dgm:spPr/>
      <dgm:t>
        <a:bodyPr/>
        <a:lstStyle/>
        <a:p>
          <a:endParaRPr lang="ru-RU"/>
        </a:p>
      </dgm:t>
    </dgm:pt>
    <dgm:pt modelId="{9733DCEC-3986-49FA-B9BF-142A9A670A84}">
      <dgm:prSet phldrT="[Текст]"/>
      <dgm:spPr>
        <a:solidFill>
          <a:srgbClr val="006666"/>
        </a:solidFill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Уголовный кодекс</a:t>
          </a:r>
          <a:endParaRPr lang="ru-RU" dirty="0"/>
        </a:p>
      </dgm:t>
    </dgm:pt>
    <dgm:pt modelId="{1444C9F0-C9E5-4BEA-8BF2-F75CE15BB0B5}" type="parTrans" cxnId="{60EAF925-6A94-4DAC-A780-161802BB28E5}">
      <dgm:prSet/>
      <dgm:spPr/>
      <dgm:t>
        <a:bodyPr/>
        <a:lstStyle/>
        <a:p>
          <a:endParaRPr lang="ru-RU"/>
        </a:p>
      </dgm:t>
    </dgm:pt>
    <dgm:pt modelId="{765F1A4D-9E38-47F0-9495-7060A50618AF}" type="sibTrans" cxnId="{60EAF925-6A94-4DAC-A780-161802BB28E5}">
      <dgm:prSet/>
      <dgm:spPr/>
      <dgm:t>
        <a:bodyPr/>
        <a:lstStyle/>
        <a:p>
          <a:endParaRPr lang="ru-RU"/>
        </a:p>
      </dgm:t>
    </dgm:pt>
    <dgm:pt modelId="{C3834A6C-D9F6-44BD-9799-5161F19804F6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159 (Мошенничество)</a:t>
          </a:r>
          <a:endParaRPr lang="ru-RU" dirty="0"/>
        </a:p>
      </dgm:t>
    </dgm:pt>
    <dgm:pt modelId="{F283ED2A-C176-4A19-9243-D4ADCD081745}" type="parTrans" cxnId="{3BCBBC54-4358-4D4F-9C9F-40BB8DD4B48D}">
      <dgm:prSet/>
      <dgm:spPr/>
      <dgm:t>
        <a:bodyPr/>
        <a:lstStyle/>
        <a:p>
          <a:endParaRPr lang="ru-RU"/>
        </a:p>
      </dgm:t>
    </dgm:pt>
    <dgm:pt modelId="{2E1E75B2-B287-41B5-B0B5-8251C407E8D6}" type="sibTrans" cxnId="{3BCBBC54-4358-4D4F-9C9F-40BB8DD4B48D}">
      <dgm:prSet/>
      <dgm:spPr/>
      <dgm:t>
        <a:bodyPr/>
        <a:lstStyle/>
        <a:p>
          <a:endParaRPr lang="ru-RU"/>
        </a:p>
      </dgm:t>
    </dgm:pt>
    <dgm:pt modelId="{D6D965F6-5F80-4D43-9FCA-4501C48886C5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285 (Злоупотребление должностными полномочиями)</a:t>
          </a:r>
          <a:endParaRPr lang="ru-RU" dirty="0"/>
        </a:p>
      </dgm:t>
    </dgm:pt>
    <dgm:pt modelId="{FC6A608B-1B86-4A77-BC69-C13C8B92FBB5}" type="parTrans" cxnId="{28AE766B-695D-41DD-8145-3E228018543B}">
      <dgm:prSet/>
      <dgm:spPr/>
      <dgm:t>
        <a:bodyPr/>
        <a:lstStyle/>
        <a:p>
          <a:endParaRPr lang="ru-RU"/>
        </a:p>
      </dgm:t>
    </dgm:pt>
    <dgm:pt modelId="{72339CD7-3688-46D4-8E90-13586C000D34}" type="sibTrans" cxnId="{28AE766B-695D-41DD-8145-3E228018543B}">
      <dgm:prSet/>
      <dgm:spPr/>
      <dgm:t>
        <a:bodyPr/>
        <a:lstStyle/>
        <a:p>
          <a:endParaRPr lang="ru-RU"/>
        </a:p>
      </dgm:t>
    </dgm:pt>
    <dgm:pt modelId="{470C0810-2A0B-4372-A155-ADE374607919}">
      <dgm:prSet phldrT="[Текст]"/>
      <dgm:spPr>
        <a:solidFill>
          <a:srgbClr val="006666"/>
        </a:solidFill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Бюджетный кодекс</a:t>
          </a:r>
          <a:endParaRPr lang="ru-RU" dirty="0"/>
        </a:p>
      </dgm:t>
    </dgm:pt>
    <dgm:pt modelId="{AAB3D738-2539-4723-8DF1-BEAD9755D409}" type="parTrans" cxnId="{20796538-60DC-4F7B-ACE6-1D72A354F6D1}">
      <dgm:prSet/>
      <dgm:spPr/>
      <dgm:t>
        <a:bodyPr/>
        <a:lstStyle/>
        <a:p>
          <a:endParaRPr lang="ru-RU"/>
        </a:p>
      </dgm:t>
    </dgm:pt>
    <dgm:pt modelId="{564FFF7C-CDD2-4457-B180-382D53091CFB}" type="sibTrans" cxnId="{20796538-60DC-4F7B-ACE6-1D72A354F6D1}">
      <dgm:prSet/>
      <dgm:spPr/>
      <dgm:t>
        <a:bodyPr/>
        <a:lstStyle/>
        <a:p>
          <a:endParaRPr lang="ru-RU"/>
        </a:p>
      </dgm:t>
    </dgm:pt>
    <dgm:pt modelId="{C3ECE42A-DBC7-4A82-8B2E-AAB6B96429BE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34 Принцип эффективности использования бюджетных средств</a:t>
          </a:r>
          <a:endParaRPr lang="ru-RU" dirty="0"/>
        </a:p>
      </dgm:t>
    </dgm:pt>
    <dgm:pt modelId="{9F30C055-5447-4761-9D09-7349DF5EEFC1}" type="parTrans" cxnId="{022A73D4-F4C9-4347-8227-3697FC519ED0}">
      <dgm:prSet/>
      <dgm:spPr/>
      <dgm:t>
        <a:bodyPr/>
        <a:lstStyle/>
        <a:p>
          <a:endParaRPr lang="ru-RU"/>
        </a:p>
      </dgm:t>
    </dgm:pt>
    <dgm:pt modelId="{25824267-9CA0-4106-A753-A11FA9E24DC9}" type="sibTrans" cxnId="{022A73D4-F4C9-4347-8227-3697FC519ED0}">
      <dgm:prSet/>
      <dgm:spPr/>
      <dgm:t>
        <a:bodyPr/>
        <a:lstStyle/>
        <a:p>
          <a:endParaRPr lang="ru-RU"/>
        </a:p>
      </dgm:t>
    </dgm:pt>
    <dgm:pt modelId="{D9AA876C-31E3-45EE-A367-11EFD6821BCA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306.4 Нецелевое использование бюджетных средств</a:t>
          </a:r>
          <a:endParaRPr lang="ru-RU" dirty="0"/>
        </a:p>
      </dgm:t>
    </dgm:pt>
    <dgm:pt modelId="{56A82F44-D54F-440F-9BF5-F54E73DECA8A}" type="parTrans" cxnId="{C89715D9-67A5-4789-BBEE-21E23379A2C2}">
      <dgm:prSet/>
      <dgm:spPr/>
      <dgm:t>
        <a:bodyPr/>
        <a:lstStyle/>
        <a:p>
          <a:endParaRPr lang="ru-RU"/>
        </a:p>
      </dgm:t>
    </dgm:pt>
    <dgm:pt modelId="{8210D481-3F8A-4792-87C1-E7191203ED39}" type="sibTrans" cxnId="{C89715D9-67A5-4789-BBEE-21E23379A2C2}">
      <dgm:prSet/>
      <dgm:spPr/>
      <dgm:t>
        <a:bodyPr/>
        <a:lstStyle/>
        <a:p>
          <a:endParaRPr lang="ru-RU"/>
        </a:p>
      </dgm:t>
    </dgm:pt>
    <dgm:pt modelId="{69F6A140-259E-4287-B1B1-93736549A78B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286 (Превышение должностных полномочий)</a:t>
          </a:r>
          <a:endParaRPr lang="ru-RU" dirty="0"/>
        </a:p>
      </dgm:t>
    </dgm:pt>
    <dgm:pt modelId="{95C21E19-F553-4702-8942-59FF65E1FA6F}" type="parTrans" cxnId="{1BCB9D3D-F235-4DF3-A345-1A5DD6B0E507}">
      <dgm:prSet/>
      <dgm:spPr/>
      <dgm:t>
        <a:bodyPr/>
        <a:lstStyle/>
        <a:p>
          <a:endParaRPr lang="ru-RU"/>
        </a:p>
      </dgm:t>
    </dgm:pt>
    <dgm:pt modelId="{9F6ABE0C-35EC-4F5D-8CFA-B4CA641D7E94}" type="sibTrans" cxnId="{1BCB9D3D-F235-4DF3-A345-1A5DD6B0E507}">
      <dgm:prSet/>
      <dgm:spPr/>
      <dgm:t>
        <a:bodyPr/>
        <a:lstStyle/>
        <a:p>
          <a:endParaRPr lang="ru-RU"/>
        </a:p>
      </dgm:t>
    </dgm:pt>
    <dgm:pt modelId="{5CCC6110-94CD-437E-98F2-04581CC5198D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290 (Получение взятки)</a:t>
          </a:r>
          <a:endParaRPr lang="ru-RU" dirty="0"/>
        </a:p>
      </dgm:t>
    </dgm:pt>
    <dgm:pt modelId="{726B4AAD-29D7-4D0A-81BD-921A44C48ABB}" type="parTrans" cxnId="{A43023D0-E6A0-499E-B625-5313F58058BB}">
      <dgm:prSet/>
      <dgm:spPr/>
      <dgm:t>
        <a:bodyPr/>
        <a:lstStyle/>
        <a:p>
          <a:endParaRPr lang="ru-RU"/>
        </a:p>
      </dgm:t>
    </dgm:pt>
    <dgm:pt modelId="{E54150F9-88E4-4305-8048-9575C655F71F}" type="sibTrans" cxnId="{A43023D0-E6A0-499E-B625-5313F58058BB}">
      <dgm:prSet/>
      <dgm:spPr/>
      <dgm:t>
        <a:bodyPr/>
        <a:lstStyle/>
        <a:p>
          <a:endParaRPr lang="ru-RU"/>
        </a:p>
      </dgm:t>
    </dgm:pt>
    <dgm:pt modelId="{FDD83039-BAA9-48A4-B6E8-73EF235E6040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169 (Воспрепятствование законной предпринимательской деятельности)</a:t>
          </a:r>
          <a:endParaRPr lang="ru-RU" dirty="0"/>
        </a:p>
      </dgm:t>
    </dgm:pt>
    <dgm:pt modelId="{8E154AF3-E8C8-4CC7-9B02-53CDFCA1DAD6}" type="parTrans" cxnId="{A8D675A0-42D9-41C6-833A-19C631A69D82}">
      <dgm:prSet/>
      <dgm:spPr/>
      <dgm:t>
        <a:bodyPr/>
        <a:lstStyle/>
        <a:p>
          <a:endParaRPr lang="ru-RU"/>
        </a:p>
      </dgm:t>
    </dgm:pt>
    <dgm:pt modelId="{5CCD589E-0B42-47D6-BE30-6F0B28E1787E}" type="sibTrans" cxnId="{A8D675A0-42D9-41C6-833A-19C631A69D82}">
      <dgm:prSet/>
      <dgm:spPr/>
      <dgm:t>
        <a:bodyPr/>
        <a:lstStyle/>
        <a:p>
          <a:endParaRPr lang="ru-RU"/>
        </a:p>
      </dgm:t>
    </dgm:pt>
    <dgm:pt modelId="{9DD375D4-CB2E-45DB-BCA5-38666EE97B46}">
      <dgm:prSet phldrT="[Текст]"/>
      <dgm:spPr>
        <a:ln>
          <a:solidFill>
            <a:srgbClr val="009999"/>
          </a:solidFill>
        </a:ln>
      </dgm:spPr>
      <dgm:t>
        <a:bodyPr/>
        <a:lstStyle/>
        <a:p>
          <a:r>
            <a:rPr lang="ru-RU" dirty="0" smtClean="0"/>
            <a:t>Статья 160 (Присвоение или растрата)</a:t>
          </a:r>
          <a:endParaRPr lang="ru-RU" dirty="0"/>
        </a:p>
      </dgm:t>
    </dgm:pt>
    <dgm:pt modelId="{2FC8ABA0-B2EE-47D7-9C7B-01E0ABBD7621}" type="parTrans" cxnId="{02162C88-0546-47A5-9EBD-4946D56F3E81}">
      <dgm:prSet/>
      <dgm:spPr/>
      <dgm:t>
        <a:bodyPr/>
        <a:lstStyle/>
        <a:p>
          <a:endParaRPr lang="ru-RU"/>
        </a:p>
      </dgm:t>
    </dgm:pt>
    <dgm:pt modelId="{5127C66E-719F-4EA3-8D0D-1F0EF6F24466}" type="sibTrans" cxnId="{02162C88-0546-47A5-9EBD-4946D56F3E81}">
      <dgm:prSet/>
      <dgm:spPr/>
      <dgm:t>
        <a:bodyPr/>
        <a:lstStyle/>
        <a:p>
          <a:endParaRPr lang="ru-RU"/>
        </a:p>
      </dgm:t>
    </dgm:pt>
    <dgm:pt modelId="{BCABE430-B28C-4526-95D0-39E8CE834F4C}" type="pres">
      <dgm:prSet presAssocID="{2660FCC0-8DA9-489F-AFC5-E6E97A5D48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6A5802-B972-480A-ABCF-652A41DCC2F0}" type="pres">
      <dgm:prSet presAssocID="{46A55443-DF31-4AA0-8305-B1DBF86CEE8F}" presName="composite" presStyleCnt="0"/>
      <dgm:spPr/>
    </dgm:pt>
    <dgm:pt modelId="{2C9A1537-F1BC-46C2-AE9A-B29F40FA5563}" type="pres">
      <dgm:prSet presAssocID="{46A55443-DF31-4AA0-8305-B1DBF86CEE8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00440-F51C-43AD-A4B1-8A06BBB0B8A6}" type="pres">
      <dgm:prSet presAssocID="{46A55443-DF31-4AA0-8305-B1DBF86CEE8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89136-B087-42C5-B6B5-E9FCA6B07BD2}" type="pres">
      <dgm:prSet presAssocID="{16A3D666-B163-4ED3-A951-BDFCA948CFAD}" presName="sp" presStyleCnt="0"/>
      <dgm:spPr/>
    </dgm:pt>
    <dgm:pt modelId="{9393CFC3-66C9-4822-AE96-24C36699F305}" type="pres">
      <dgm:prSet presAssocID="{9733DCEC-3986-49FA-B9BF-142A9A670A84}" presName="composite" presStyleCnt="0"/>
      <dgm:spPr/>
    </dgm:pt>
    <dgm:pt modelId="{DEE40681-6B21-485A-BD83-58CCC69D5B51}" type="pres">
      <dgm:prSet presAssocID="{9733DCEC-3986-49FA-B9BF-142A9A670A8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4EEDB-3170-46D6-81A5-129D63808083}" type="pres">
      <dgm:prSet presAssocID="{9733DCEC-3986-49FA-B9BF-142A9A670A8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1D97D-317B-4DA8-BB16-679384ED6BCF}" type="pres">
      <dgm:prSet presAssocID="{765F1A4D-9E38-47F0-9495-7060A50618AF}" presName="sp" presStyleCnt="0"/>
      <dgm:spPr/>
    </dgm:pt>
    <dgm:pt modelId="{C03F1764-3ADE-4CEC-B2AA-3B6E547A270D}" type="pres">
      <dgm:prSet presAssocID="{470C0810-2A0B-4372-A155-ADE374607919}" presName="composite" presStyleCnt="0"/>
      <dgm:spPr/>
    </dgm:pt>
    <dgm:pt modelId="{89B77375-91E1-4A1D-A3E5-51AFD18893A3}" type="pres">
      <dgm:prSet presAssocID="{470C0810-2A0B-4372-A155-ADE37460791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FED72-9A8E-48E1-9C55-0568931C9CA3}" type="pres">
      <dgm:prSet presAssocID="{470C0810-2A0B-4372-A155-ADE37460791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0D358D-A95A-4A65-A1DB-471BC74017E9}" type="presOf" srcId="{D6D965F6-5F80-4D43-9FCA-4501C48886C5}" destId="{9174EEDB-3170-46D6-81A5-129D63808083}" srcOrd="0" destOrd="3" presId="urn:microsoft.com/office/officeart/2005/8/layout/chevron2"/>
    <dgm:cxn modelId="{B569A64A-ED39-4C8D-A301-2B3DA6893451}" srcId="{46A55443-DF31-4AA0-8305-B1DBF86CEE8F}" destId="{5BFE9C75-739C-44BF-8994-4107C60C166A}" srcOrd="0" destOrd="0" parTransId="{05F4C4F0-26C9-43EE-96CD-A74C522A1CBA}" sibTransId="{46E5EA01-9C77-4787-AE76-B18537D470E7}"/>
    <dgm:cxn modelId="{49DEFE58-CFAB-4F57-9598-0E88A221C311}" type="presOf" srcId="{9733DCEC-3986-49FA-B9BF-142A9A670A84}" destId="{DEE40681-6B21-485A-BD83-58CCC69D5B51}" srcOrd="0" destOrd="0" presId="urn:microsoft.com/office/officeart/2005/8/layout/chevron2"/>
    <dgm:cxn modelId="{3BCBBC54-4358-4D4F-9C9F-40BB8DD4B48D}" srcId="{9733DCEC-3986-49FA-B9BF-142A9A670A84}" destId="{C3834A6C-D9F6-44BD-9799-5161F19804F6}" srcOrd="0" destOrd="0" parTransId="{F283ED2A-C176-4A19-9243-D4ADCD081745}" sibTransId="{2E1E75B2-B287-41B5-B0B5-8251C407E8D6}"/>
    <dgm:cxn modelId="{82FB413B-C3B0-4EB0-8893-5C16BC06A8F2}" type="presOf" srcId="{5BFE9C75-739C-44BF-8994-4107C60C166A}" destId="{38100440-F51C-43AD-A4B1-8A06BBB0B8A6}" srcOrd="0" destOrd="0" presId="urn:microsoft.com/office/officeart/2005/8/layout/chevron2"/>
    <dgm:cxn modelId="{B6AADD20-760D-4783-8AD3-93540381434A}" srcId="{46A55443-DF31-4AA0-8305-B1DBF86CEE8F}" destId="{D07DBFE5-CB65-4A7C-AC3D-DF463F1F4E37}" srcOrd="1" destOrd="0" parTransId="{8D90EDB0-0772-4174-9EBE-E811B9BBE425}" sibTransId="{9BB72458-BF3E-401B-85E2-D1210D4AC211}"/>
    <dgm:cxn modelId="{28AE766B-695D-41DD-8145-3E228018543B}" srcId="{9733DCEC-3986-49FA-B9BF-142A9A670A84}" destId="{D6D965F6-5F80-4D43-9FCA-4501C48886C5}" srcOrd="3" destOrd="0" parTransId="{FC6A608B-1B86-4A77-BC69-C13C8B92FBB5}" sibTransId="{72339CD7-3688-46D4-8E90-13586C000D34}"/>
    <dgm:cxn modelId="{022A73D4-F4C9-4347-8227-3697FC519ED0}" srcId="{470C0810-2A0B-4372-A155-ADE374607919}" destId="{C3ECE42A-DBC7-4A82-8B2E-AAB6B96429BE}" srcOrd="0" destOrd="0" parTransId="{9F30C055-5447-4761-9D09-7349DF5EEFC1}" sibTransId="{25824267-9CA0-4106-A753-A11FA9E24DC9}"/>
    <dgm:cxn modelId="{054D6FBD-FCF9-4206-9CCC-5373848D4D22}" type="presOf" srcId="{C3834A6C-D9F6-44BD-9799-5161F19804F6}" destId="{9174EEDB-3170-46D6-81A5-129D63808083}" srcOrd="0" destOrd="0" presId="urn:microsoft.com/office/officeart/2005/8/layout/chevron2"/>
    <dgm:cxn modelId="{1BCB9D3D-F235-4DF3-A345-1A5DD6B0E507}" srcId="{9733DCEC-3986-49FA-B9BF-142A9A670A84}" destId="{69F6A140-259E-4287-B1B1-93736549A78B}" srcOrd="4" destOrd="0" parTransId="{95C21E19-F553-4702-8942-59FF65E1FA6F}" sibTransId="{9F6ABE0C-35EC-4F5D-8CFA-B4CA641D7E94}"/>
    <dgm:cxn modelId="{BA09B454-70E8-438A-AFCA-22F46CE19EFF}" type="presOf" srcId="{FDD83039-BAA9-48A4-B6E8-73EF235E6040}" destId="{9174EEDB-3170-46D6-81A5-129D63808083}" srcOrd="0" destOrd="2" presId="urn:microsoft.com/office/officeart/2005/8/layout/chevron2"/>
    <dgm:cxn modelId="{02162C88-0546-47A5-9EBD-4946D56F3E81}" srcId="{9733DCEC-3986-49FA-B9BF-142A9A670A84}" destId="{9DD375D4-CB2E-45DB-BCA5-38666EE97B46}" srcOrd="1" destOrd="0" parTransId="{2FC8ABA0-B2EE-47D7-9C7B-01E0ABBD7621}" sibTransId="{5127C66E-719F-4EA3-8D0D-1F0EF6F24466}"/>
    <dgm:cxn modelId="{41F40974-6EF3-49C2-91C6-BEB9C16154C9}" type="presOf" srcId="{5CCC6110-94CD-437E-98F2-04581CC5198D}" destId="{9174EEDB-3170-46D6-81A5-129D63808083}" srcOrd="0" destOrd="5" presId="urn:microsoft.com/office/officeart/2005/8/layout/chevron2"/>
    <dgm:cxn modelId="{20796538-60DC-4F7B-ACE6-1D72A354F6D1}" srcId="{2660FCC0-8DA9-489F-AFC5-E6E97A5D4839}" destId="{470C0810-2A0B-4372-A155-ADE374607919}" srcOrd="2" destOrd="0" parTransId="{AAB3D738-2539-4723-8DF1-BEAD9755D409}" sibTransId="{564FFF7C-CDD2-4457-B180-382D53091CFB}"/>
    <dgm:cxn modelId="{B2DA60D0-316B-46D7-857F-03C08E2F9B5A}" type="presOf" srcId="{69F6A140-259E-4287-B1B1-93736549A78B}" destId="{9174EEDB-3170-46D6-81A5-129D63808083}" srcOrd="0" destOrd="4" presId="urn:microsoft.com/office/officeart/2005/8/layout/chevron2"/>
    <dgm:cxn modelId="{4F43F5E9-E911-4B3D-8D38-9CFFB083B5E1}" type="presOf" srcId="{D9AA876C-31E3-45EE-A367-11EFD6821BCA}" destId="{3B0FED72-9A8E-48E1-9C55-0568931C9CA3}" srcOrd="0" destOrd="1" presId="urn:microsoft.com/office/officeart/2005/8/layout/chevron2"/>
    <dgm:cxn modelId="{A43023D0-E6A0-499E-B625-5313F58058BB}" srcId="{9733DCEC-3986-49FA-B9BF-142A9A670A84}" destId="{5CCC6110-94CD-437E-98F2-04581CC5198D}" srcOrd="5" destOrd="0" parTransId="{726B4AAD-29D7-4D0A-81BD-921A44C48ABB}" sibTransId="{E54150F9-88E4-4305-8048-9575C655F71F}"/>
    <dgm:cxn modelId="{6F346E47-1610-495D-9050-8FE54E25BD48}" type="presOf" srcId="{2660FCC0-8DA9-489F-AFC5-E6E97A5D4839}" destId="{BCABE430-B28C-4526-95D0-39E8CE834F4C}" srcOrd="0" destOrd="0" presId="urn:microsoft.com/office/officeart/2005/8/layout/chevron2"/>
    <dgm:cxn modelId="{70B8D6A5-8882-4571-85E1-56C4D79A10BB}" type="presOf" srcId="{46A55443-DF31-4AA0-8305-B1DBF86CEE8F}" destId="{2C9A1537-F1BC-46C2-AE9A-B29F40FA5563}" srcOrd="0" destOrd="0" presId="urn:microsoft.com/office/officeart/2005/8/layout/chevron2"/>
    <dgm:cxn modelId="{D388DAE1-536A-49F6-8F5D-43281A45F946}" type="presOf" srcId="{470C0810-2A0B-4372-A155-ADE374607919}" destId="{89B77375-91E1-4A1D-A3E5-51AFD18893A3}" srcOrd="0" destOrd="0" presId="urn:microsoft.com/office/officeart/2005/8/layout/chevron2"/>
    <dgm:cxn modelId="{C89715D9-67A5-4789-BBEE-21E23379A2C2}" srcId="{470C0810-2A0B-4372-A155-ADE374607919}" destId="{D9AA876C-31E3-45EE-A367-11EFD6821BCA}" srcOrd="1" destOrd="0" parTransId="{56A82F44-D54F-440F-9BF5-F54E73DECA8A}" sibTransId="{8210D481-3F8A-4792-87C1-E7191203ED39}"/>
    <dgm:cxn modelId="{D464117A-A865-4F06-8BF4-DE66A0E67369}" srcId="{2660FCC0-8DA9-489F-AFC5-E6E97A5D4839}" destId="{46A55443-DF31-4AA0-8305-B1DBF86CEE8F}" srcOrd="0" destOrd="0" parTransId="{70BD5AA2-0636-48A3-98C7-9D95B3EECCE3}" sibTransId="{16A3D666-B163-4ED3-A951-BDFCA948CFAD}"/>
    <dgm:cxn modelId="{D7513A31-5E96-4CAD-957E-6BCBB6AB0A1C}" type="presOf" srcId="{9DD375D4-CB2E-45DB-BCA5-38666EE97B46}" destId="{9174EEDB-3170-46D6-81A5-129D63808083}" srcOrd="0" destOrd="1" presId="urn:microsoft.com/office/officeart/2005/8/layout/chevron2"/>
    <dgm:cxn modelId="{4B558B0E-0335-4A54-9592-D16A0AA277C3}" type="presOf" srcId="{D07DBFE5-CB65-4A7C-AC3D-DF463F1F4E37}" destId="{38100440-F51C-43AD-A4B1-8A06BBB0B8A6}" srcOrd="0" destOrd="1" presId="urn:microsoft.com/office/officeart/2005/8/layout/chevron2"/>
    <dgm:cxn modelId="{60EAF925-6A94-4DAC-A780-161802BB28E5}" srcId="{2660FCC0-8DA9-489F-AFC5-E6E97A5D4839}" destId="{9733DCEC-3986-49FA-B9BF-142A9A670A84}" srcOrd="1" destOrd="0" parTransId="{1444C9F0-C9E5-4BEA-8BF2-F75CE15BB0B5}" sibTransId="{765F1A4D-9E38-47F0-9495-7060A50618AF}"/>
    <dgm:cxn modelId="{534D9680-73FC-4059-AFA1-BB5B4755856D}" type="presOf" srcId="{C3ECE42A-DBC7-4A82-8B2E-AAB6B96429BE}" destId="{3B0FED72-9A8E-48E1-9C55-0568931C9CA3}" srcOrd="0" destOrd="0" presId="urn:microsoft.com/office/officeart/2005/8/layout/chevron2"/>
    <dgm:cxn modelId="{A8D675A0-42D9-41C6-833A-19C631A69D82}" srcId="{9733DCEC-3986-49FA-B9BF-142A9A670A84}" destId="{FDD83039-BAA9-48A4-B6E8-73EF235E6040}" srcOrd="2" destOrd="0" parTransId="{8E154AF3-E8C8-4CC7-9B02-53CDFCA1DAD6}" sibTransId="{5CCD589E-0B42-47D6-BE30-6F0B28E1787E}"/>
    <dgm:cxn modelId="{6E8469A4-3F8B-4B07-9FF8-D2C665F6C68C}" type="presParOf" srcId="{BCABE430-B28C-4526-95D0-39E8CE834F4C}" destId="{D36A5802-B972-480A-ABCF-652A41DCC2F0}" srcOrd="0" destOrd="0" presId="urn:microsoft.com/office/officeart/2005/8/layout/chevron2"/>
    <dgm:cxn modelId="{5E438196-E542-4F55-9BDF-139D0C8C3B3B}" type="presParOf" srcId="{D36A5802-B972-480A-ABCF-652A41DCC2F0}" destId="{2C9A1537-F1BC-46C2-AE9A-B29F40FA5563}" srcOrd="0" destOrd="0" presId="urn:microsoft.com/office/officeart/2005/8/layout/chevron2"/>
    <dgm:cxn modelId="{C7A8862F-25F0-411F-A637-B6EED3CAF3A2}" type="presParOf" srcId="{D36A5802-B972-480A-ABCF-652A41DCC2F0}" destId="{38100440-F51C-43AD-A4B1-8A06BBB0B8A6}" srcOrd="1" destOrd="0" presId="urn:microsoft.com/office/officeart/2005/8/layout/chevron2"/>
    <dgm:cxn modelId="{54F4E5C5-3FF8-4E5D-A2CD-EE16C0DDE346}" type="presParOf" srcId="{BCABE430-B28C-4526-95D0-39E8CE834F4C}" destId="{F6189136-B087-42C5-B6B5-E9FCA6B07BD2}" srcOrd="1" destOrd="0" presId="urn:microsoft.com/office/officeart/2005/8/layout/chevron2"/>
    <dgm:cxn modelId="{2A9B5823-C601-4BA0-BBC0-5FFED4478CE6}" type="presParOf" srcId="{BCABE430-B28C-4526-95D0-39E8CE834F4C}" destId="{9393CFC3-66C9-4822-AE96-24C36699F305}" srcOrd="2" destOrd="0" presId="urn:microsoft.com/office/officeart/2005/8/layout/chevron2"/>
    <dgm:cxn modelId="{B58EB8A5-13AA-4FDF-9CA3-316F1FD60411}" type="presParOf" srcId="{9393CFC3-66C9-4822-AE96-24C36699F305}" destId="{DEE40681-6B21-485A-BD83-58CCC69D5B51}" srcOrd="0" destOrd="0" presId="urn:microsoft.com/office/officeart/2005/8/layout/chevron2"/>
    <dgm:cxn modelId="{4B05DB59-69F7-4DA8-AAA2-94AD21B5CB6E}" type="presParOf" srcId="{9393CFC3-66C9-4822-AE96-24C36699F305}" destId="{9174EEDB-3170-46D6-81A5-129D63808083}" srcOrd="1" destOrd="0" presId="urn:microsoft.com/office/officeart/2005/8/layout/chevron2"/>
    <dgm:cxn modelId="{48DFE5BC-8E3F-486B-9B11-3D4E266E02C2}" type="presParOf" srcId="{BCABE430-B28C-4526-95D0-39E8CE834F4C}" destId="{45E1D97D-317B-4DA8-BB16-679384ED6BCF}" srcOrd="3" destOrd="0" presId="urn:microsoft.com/office/officeart/2005/8/layout/chevron2"/>
    <dgm:cxn modelId="{09765C66-71F2-40CA-9710-96DA0874F99C}" type="presParOf" srcId="{BCABE430-B28C-4526-95D0-39E8CE834F4C}" destId="{C03F1764-3ADE-4CEC-B2AA-3B6E547A270D}" srcOrd="4" destOrd="0" presId="urn:microsoft.com/office/officeart/2005/8/layout/chevron2"/>
    <dgm:cxn modelId="{AF0DFACF-A6CA-4778-AE73-C95D7D36850E}" type="presParOf" srcId="{C03F1764-3ADE-4CEC-B2AA-3B6E547A270D}" destId="{89B77375-91E1-4A1D-A3E5-51AFD18893A3}" srcOrd="0" destOrd="0" presId="urn:microsoft.com/office/officeart/2005/8/layout/chevron2"/>
    <dgm:cxn modelId="{29222AFE-921D-4CCF-92C1-0A21EB0DB79E}" type="presParOf" srcId="{C03F1764-3ADE-4CEC-B2AA-3B6E547A270D}" destId="{3B0FED72-9A8E-48E1-9C55-0568931C9CA3}" srcOrd="1" destOrd="0" presId="urn:microsoft.com/office/officeart/2005/8/layout/chevron2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A1537-F1BC-46C2-AE9A-B29F40FA5563}">
      <dsp:nvSpPr>
        <dsp:cNvPr id="0" name=""/>
        <dsp:cNvSpPr/>
      </dsp:nvSpPr>
      <dsp:spPr>
        <a:xfrm rot="5400000">
          <a:off x="-316992" y="317680"/>
          <a:ext cx="2113280" cy="1479296"/>
        </a:xfrm>
        <a:prstGeom prst="chevron">
          <a:avLst/>
        </a:prstGeom>
        <a:solidFill>
          <a:srgbClr val="006666"/>
        </a:solidFill>
        <a:ln w="19050" cap="rnd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о защите конкуренции</a:t>
          </a:r>
          <a:endParaRPr lang="ru-RU" sz="1400" kern="1200" dirty="0"/>
        </a:p>
      </dsp:txBody>
      <dsp:txXfrm rot="-5400000">
        <a:off x="0" y="740336"/>
        <a:ext cx="1479296" cy="633984"/>
      </dsp:txXfrm>
    </dsp:sp>
    <dsp:sp modelId="{38100440-F51C-43AD-A4B1-8A06BBB0B8A6}">
      <dsp:nvSpPr>
        <dsp:cNvPr id="0" name=""/>
        <dsp:cNvSpPr/>
      </dsp:nvSpPr>
      <dsp:spPr>
        <a:xfrm rot="5400000">
          <a:off x="4708646" y="-3228661"/>
          <a:ext cx="1373632" cy="7832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</a:t>
          </a:r>
          <a:r>
            <a:rPr lang="ru-RU" sz="1200" kern="1200" dirty="0" err="1" smtClean="0"/>
            <a:t>татья</a:t>
          </a:r>
          <a:r>
            <a:rPr lang="ru-RU" sz="1200" kern="1200" dirty="0" smtClean="0"/>
            <a:t> 16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17</a:t>
          </a:r>
          <a:endParaRPr lang="ru-RU" sz="1200" kern="1200" dirty="0"/>
        </a:p>
      </dsp:txBody>
      <dsp:txXfrm rot="-5400000">
        <a:off x="1479297" y="67744"/>
        <a:ext cx="7765277" cy="1239522"/>
      </dsp:txXfrm>
    </dsp:sp>
    <dsp:sp modelId="{DEE40681-6B21-485A-BD83-58CCC69D5B51}">
      <dsp:nvSpPr>
        <dsp:cNvPr id="0" name=""/>
        <dsp:cNvSpPr/>
      </dsp:nvSpPr>
      <dsp:spPr>
        <a:xfrm rot="5400000">
          <a:off x="-316992" y="2241066"/>
          <a:ext cx="2113280" cy="1479296"/>
        </a:xfrm>
        <a:prstGeom prst="chevron">
          <a:avLst/>
        </a:prstGeom>
        <a:solidFill>
          <a:srgbClr val="006666"/>
        </a:solidFill>
        <a:ln w="19050" cap="rnd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Уголовный кодекс</a:t>
          </a:r>
          <a:endParaRPr lang="ru-RU" sz="1400" kern="1200" dirty="0"/>
        </a:p>
      </dsp:txBody>
      <dsp:txXfrm rot="-5400000">
        <a:off x="0" y="2663722"/>
        <a:ext cx="1479296" cy="633984"/>
      </dsp:txXfrm>
    </dsp:sp>
    <dsp:sp modelId="{9174EEDB-3170-46D6-81A5-129D63808083}">
      <dsp:nvSpPr>
        <dsp:cNvPr id="0" name=""/>
        <dsp:cNvSpPr/>
      </dsp:nvSpPr>
      <dsp:spPr>
        <a:xfrm rot="5400000">
          <a:off x="4708646" y="-1305275"/>
          <a:ext cx="1373632" cy="7832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159 (Мошенничество)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160 (Присвоение или растрата)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169 (Воспрепятствование законной предпринимательской деятельности)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285 (Злоупотребление должностными полномочиями)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286 (Превышение должностных полномочий)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290 (Получение взятки)</a:t>
          </a:r>
          <a:endParaRPr lang="ru-RU" sz="1200" kern="1200" dirty="0"/>
        </a:p>
      </dsp:txBody>
      <dsp:txXfrm rot="-5400000">
        <a:off x="1479297" y="1991130"/>
        <a:ext cx="7765277" cy="1239522"/>
      </dsp:txXfrm>
    </dsp:sp>
    <dsp:sp modelId="{89B77375-91E1-4A1D-A3E5-51AFD18893A3}">
      <dsp:nvSpPr>
        <dsp:cNvPr id="0" name=""/>
        <dsp:cNvSpPr/>
      </dsp:nvSpPr>
      <dsp:spPr>
        <a:xfrm rot="5400000">
          <a:off x="-316992" y="4164452"/>
          <a:ext cx="2113280" cy="1479296"/>
        </a:xfrm>
        <a:prstGeom prst="chevron">
          <a:avLst/>
        </a:prstGeom>
        <a:solidFill>
          <a:srgbClr val="006666"/>
        </a:solidFill>
        <a:ln w="19050" cap="rnd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кодекс</a:t>
          </a:r>
          <a:endParaRPr lang="ru-RU" sz="1400" kern="1200" dirty="0"/>
        </a:p>
      </dsp:txBody>
      <dsp:txXfrm rot="-5400000">
        <a:off x="0" y="4587108"/>
        <a:ext cx="1479296" cy="633984"/>
      </dsp:txXfrm>
    </dsp:sp>
    <dsp:sp modelId="{3B0FED72-9A8E-48E1-9C55-0568931C9CA3}">
      <dsp:nvSpPr>
        <dsp:cNvPr id="0" name=""/>
        <dsp:cNvSpPr/>
      </dsp:nvSpPr>
      <dsp:spPr>
        <a:xfrm rot="5400000">
          <a:off x="4708646" y="618109"/>
          <a:ext cx="1373632" cy="78323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00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34 Принцип эффективности использования бюджетных средств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Статья 306.4 Нецелевое использование бюджетных средств</a:t>
          </a:r>
          <a:endParaRPr lang="ru-RU" sz="1200" kern="1200" dirty="0"/>
        </a:p>
      </dsp:txBody>
      <dsp:txXfrm rot="-5400000">
        <a:off x="1479297" y="3914514"/>
        <a:ext cx="7765277" cy="123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68033-6395-4DBB-B87D-7B386F0C2C2F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5E479-B628-46A5-80DA-D0A69DC944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ase.garant.ru/12148517/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данного шага составить исчерпывающий список рисков и событий, которые могут повлиять на наступление негативного события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отвечая на вопросы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антимонопольного законодательства может быть нарушено (группы антимонопольных запретов и ограничений);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может быть нарушено (где встречается, в работе каких подразделений);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(или чем)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нарушено (через какой правовой механизм или процессуальное действие).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Одна из составляющих создания в России института антимонопольного комплаенса – это развитие культуры конкуренции. И основным драйвером такого развития, с одной стороны, являются Правительство России и ФАС России, с другой стороны – само бизнес-сообщество. Как уже было сказано Указом Президента № 618 утвержден национальный план развития конкуренции в РФ на 2018-2020 годы.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ключевых показателе Национального плана является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снижение количества нарушений антимонопольного законодательства со стороны органов государственной власти и органов местного самоуправления к 2020 году не менее чем в 2 раза по сравнению с 2017 годом.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эта цель была достигнута органами власти Правительством РФ (распоряжением №2258-р от 18.10.2018) утверждены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методические рекомендации по созданию и организации федеральными органами исполнительной власти системы внутреннего обеспечения соответствия требованиям антимонопольного законодательства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 есть поощрение, то должна быть и ответственность. НЕ обязательно это должна быть уголовная, административная  ответственность. Это может быть дисциплинарная ответственность.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ru-RU" altLang="ru-RU" b="1" dirty="0" smtClean="0"/>
              <a:t>1.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Проверка эффективности систем контроля (например, периодическое проведение точных тщательных проверок, внешний аудит);</a:t>
            </a:r>
          </a:p>
          <a:p>
            <a:pPr algn="just">
              <a:spcBef>
                <a:spcPts val="1800"/>
              </a:spcBef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2. План совершенствования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комплаенс-системы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в случае необходимости (например, в случае реализации рисков или изменения профиля рисков).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Специфической чертой </a:t>
            </a:r>
            <a:r>
              <a:rPr lang="ru-RU" sz="1400" dirty="0" err="1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антиконкурентных</a:t>
            </a:r>
            <a:r>
              <a:rPr lang="ru-RU" sz="1400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соглашений в России является участие в них </a:t>
            </a:r>
            <a:r>
              <a:rPr lang="ru-RU" sz="1400" b="1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государственных органов, организаций и должностных лиц, совершение государственными служащими преступлений </a:t>
            </a:r>
            <a:r>
              <a:rPr lang="ru-RU" sz="1400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(получение взятки, злоупотребление должностными полномочиями и др.) с целью сокрытия и (или) обеспечения заключения и исполнения </a:t>
            </a:r>
            <a:r>
              <a:rPr lang="ru-RU" sz="1400" dirty="0" err="1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антиконкурентных</a:t>
            </a:r>
            <a:r>
              <a:rPr lang="ru-RU" sz="1400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соглашений. </a:t>
            </a:r>
          </a:p>
          <a:p>
            <a:endParaRPr lang="ru-RU" sz="1400" dirty="0" smtClean="0">
              <a:solidFill>
                <a:srgbClr val="00808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Так</a:t>
            </a:r>
            <a:r>
              <a:rPr lang="ru-RU" sz="1400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в 2018 году антимонопольными органами возбуждено </a:t>
            </a:r>
            <a:r>
              <a:rPr lang="ru-RU" sz="1400" b="1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300 дел о заключении </a:t>
            </a:r>
            <a:r>
              <a:rPr lang="ru-RU" sz="1400" b="1" dirty="0" err="1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антиконкурентных</a:t>
            </a:r>
            <a:r>
              <a:rPr lang="ru-RU" sz="1400" b="1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соглашений с органами власти</a:t>
            </a:r>
            <a:r>
              <a:rPr lang="ru-RU" sz="1400" dirty="0">
                <a:solidFill>
                  <a:srgbClr val="00808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что на 32 % больше, чем в прошлом году (204 дела).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Что же такое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 tooltip="Английский язык"/>
              </a:rPr>
              <a:t>англ.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compliance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согласие, соответствие; происходит от глагола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comply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— исполнять) — буквально означает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действие в соответствии с запросом или указанием; повиновение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представляет собой соответствие каким-либо внутренним или внешним требованиям или нормам.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настоящее время находится на утверждении законопроект который вводит в Федеральный закон "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О защите конкуренции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понятие антимонопольного комплаенса. Под ним понимается совокупность правовых и организационных мер, предусмотренных внутренним актом хозяйствующего субъекта и направленных на соблюдение им требований антимонопольного законодательства и предупреждение его нарушения.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Участники картеля заключили с государственным заказчиком соглашение о завышении НМЦК на поставку криминалистической техники для МВД России.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Государственный заказчик направил запросы ценовых предложений только участникам картеля, тем самым завысив НМЦК в 3 раза, а при проведении аукциона участники картеля поддержали НМЦК.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исполнения государственного контракта, полученные путем завышения НМЦК денежные средства похищены должностными лицами заказчика и участниками картеля.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указанным обстоятельствам ФАС России вынесла решение по ст. 17 Закона о защите конкуренции, СК России возбужденно уголовное дело по ч. 4 ст. 159 УК РФ.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33</a:t>
            </a:fld>
            <a:endParaRPr lang="ru-RU"/>
          </a:p>
        </p:txBody>
      </p:sp>
      <p:sp>
        <p:nvSpPr>
          <p:cNvPr id="6" name="Заметки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2016-2017 гг. в Самарской области хозяйствующие субъекты заключили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антиконкурентное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соглашение (картель) для поддержания цен на торгах по поставке медицинских препаратов, а также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антиконкурентное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соглашение с государственным заказчиком.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ФАС России вынесено решение по ст. 17 Закона о защите конкуренции и направлено в СК РФ по СО.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указанным фактам возбуждено уголовное дело по ст. 178, ст. 204 и ст. 286 УК РФ.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Уголовное дело с обвинительным заключением передано в суд.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 МВД по Республике Хакасия возбужденно уголовное дело по п. «в» ч. 2 ст. 178 УК РФ по факту заключения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антиконкурентного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соглашения при проведении аукционов по закупке медицинских товаров.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взаимодействия со специалистами Управления по борьбе с картелями подготовлены заключения специалистов по 34 аукционам и установлено нарушение ст. 11 Закона о защите конкуренции, между хозяйствующими субъектами.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указанным фактам в отношении участников картеля возбуждены уголовные дела по ст.ст. 290 и 159 УК РФ (получение взятки и обеспечение победы коммерческих организаций на указанных аукционах).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ФАС России хозяйствующие субъекты, заказчик и Министерство строительства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Астраханской области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признаны нарушившими   п. 2 ч.1 ст.11, п. 1 ч.1 ст.17 и ст.16 при проведении торгов на ремонт автомобильных дорог.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антимонопольного дела переданы в СК России для приобщения к материалам уголовного дела, возбуждённого по ст. 160 УК РФ.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ФАС России хозяйствующие субъекты и заказчик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Дагестан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признаны нарушившими п. 2 ч. 1 ст. 11 и п. 1 ч. 1 ст. 17. В рамках взаимодействия с правоохранительными органами, по указанным выше обстоятельствам, в отношении должностных лиц министерства возбуждено уголовное дело ч. 4 ст. 159 УК РФ.</a:t>
            </a:r>
          </a:p>
          <a:p>
            <a:pPr algn="ctr"/>
            <a:endParaRPr lang="ru-RU" dirty="0" smtClean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Антимонопольный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может использоваться не только органами власти, но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и хозяйствующими субъектами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 настоящее время законом прямо не закреплены нормы, стимулирующие внедрение системы комплаенса среди участников рынка.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сегодняшний день некоторые юридические лица в Российской Федерации начали внедрять у себя антимонопольный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некоторые уже активно его используют, хотя для юридических лиц это не является обязательным.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Например, известно о внедрении антимонопольного комплаенса такими крупными компаниями, как ООО "Пивоваренная компания "Балтика", ПАО "МТС", ГК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Автодор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", Компании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ПепсиКо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Россия, ПАО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Сибур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Холдинг", ПАО 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Уралкалий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Зачем антимонопольный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необходим и какую пользу он приносит хозяйствующим субъектам.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может быть направлен на профилактику самых различных нарушений антимонопольного законодательства – от участия компании в картелях до введения в заблуждение потребителя.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Внедрение в компании антимонопольного комплаенса способно, с одной стороны, повысить уровень знаний предпринимателей о возможных рисках и способах их устранения, а с другой, снизить административную ответственность в том случае, если такой риск все же наступил.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Важно, чтобы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был организован юридическим лицом до момента совершения такого правонарушения, а само нарушение антимонопольного законодательства на момент возбуждения административного дела было прекращено.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Этот перечень не является закрытым – помимо указанных положений, в данные акты можно также включить дополнительные требования к организации системы внутреннего обеспечения соответствия требованиям антимонопольного законодательства.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еще раз повторюсь , проведение антимонопольного комплаенса, даже если такое положение появится в законе, останется добровольным.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Наверное многие органы власти интересует вопрос почему же именно антимонопольный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они должны внедрять, ведь существует множество законов которые они используют в своей профессиональной деятельности.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Отвечая на этот вопрос хочется напомнить об одной из важнейших задач, поставленных пред нами, как органами исполнительной власти, Президентом РФ, о задаче укрепить экономику нашей страны.  Все мы прекрасно понимаем, что укрепление экономики возможно в том случае, если на территории страны будет довольно хорошо развита конкуренция.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Сейчас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статистика показывает, что конкуренция практически не развита и если обратиться к докладам ФАС России, которые ежегодно разрабатываются для правительства РФ и ложатся на стол Президенту улучшения уровня конкуренции в целом по России во многих сферах мы не наблюдаем. И зачастую нарушения связаны именно с ущемлением прав и законных интересов хозяйствующих субъектов со стороны органов власти 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98585" y="4714875"/>
            <a:ext cx="6072553" cy="4862879"/>
          </a:xfrm>
        </p:spPr>
        <p:txBody>
          <a:bodyPr>
            <a:normAutofit fontScale="62500" lnSpcReduction="20000"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 тем, если хозяйствующий субъект решил внедрить у себя антимонопольный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следует </a:t>
            </a: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назвать ключевые этапы его выстраивания.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Диагностирование и определение проблем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 целью проведения антимонопольного аудита текущей деятельности компании и выявления зон риска. На данном этапе необходимо: 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определить рынки, где компания занимает доминирующее положение; 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выявить направления деятельности, при осуществлении которых должны соблюдаться требования антимонопольного законодательства; 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провести проверку договоров, внутренних политик на предмет соответствия требованиям закона; </a:t>
            </a:r>
          </a:p>
          <a:p>
            <a:pPr lvl="0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провести категоризацию антимонопольных дел, которые рассматривались или рассматриваются в отношении бизнеса, по основанию их возникновения. </a:t>
            </a:r>
          </a:p>
          <a:p>
            <a:pPr lvl="0"/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– подготовка так называемой карты рисков и их источников как базы для выстраивания системы предупреждения.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2. Далее следует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разработка необходимого свода правил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регламентирующего поведение компании и ее сотрудников на рынке. 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 числу таких документов можно отнести внутреннюю антимонопольную политику (по сути, понятное и более полное переложение карты рисков на общий текстовой формат с указанием последствий);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стандартные позиции для защиты по однотипным делам (что полезно в случае широкой географии бизнеса);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инструкцию по сопровождению антимонопольных проверок. 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 данном этапе также вносятся необходимые изменения в типовые формы договоров. 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Внедрение и контроль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Здесь следует отметить, что в вопросе внедрения комплаенса крайне важную роль играет фактическое поведение сотрудников. Поэтому после подготовки основного свода правил необходимо научить сотрудников их соблюдать – в этом помогут тренинги и семинары.</a:t>
            </a:r>
          </a:p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Безусловно, наличие комплаенса не даст стопроцентной защиты от антимонопольных преследований и рисков, что объясняется как динамичным развитием антимонопольного законодательства, так и зачастую неоднозначностью норм закона. Однако такая система позволит настроить деятельность компании, ее производственный процесс на обязательность соблюдения антимонопольных запретов, а также поможет более взвешенно и осмотрительно принимать те или иные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бизнес-решения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Подводя итог, хочется 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5E479-B628-46A5-80DA-D0A69DC9441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ru.wikipedia.org/wiki/%D0%90%D0%BD%D0%B3%D0%BB%D0%B8%D0%B9%D1%81%D0%BA%D0%B8%D0%B9_%D1%8F%D0%B7%D1%8B%D0%BA" TargetMode="Externa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emf"/><Relationship Id="rId9" Type="http://schemas.microsoft.com/office/2007/relationships/diagramDrawing" Target="../diagrams/drawing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225" y="2718761"/>
            <a:ext cx="8825658" cy="2327795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взаимодействия антимонопольных и правоохранительных органов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93" y="170933"/>
            <a:ext cx="2378090" cy="1182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905" y="392666"/>
            <a:ext cx="203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едеральная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нтимонопольная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лужба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ервый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49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8484" y="3429000"/>
            <a:ext cx="853999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80"/>
                </a:solidFill>
              </a:rPr>
              <a:t>Антимонопольный </a:t>
            </a:r>
            <a:r>
              <a:rPr lang="ru-RU" sz="4000" b="1" dirty="0" err="1" smtClean="0">
                <a:solidFill>
                  <a:srgbClr val="008080"/>
                </a:solidFill>
              </a:rPr>
              <a:t>комплаенс</a:t>
            </a:r>
            <a:endParaRPr lang="ru-RU" sz="4000" b="1" dirty="0" smtClean="0">
              <a:solidFill>
                <a:srgbClr val="008080"/>
              </a:solidFill>
            </a:endParaRPr>
          </a:p>
          <a:p>
            <a:pPr algn="ctr"/>
            <a:endParaRPr lang="ru-RU" sz="4000" b="1" dirty="0" smtClean="0">
              <a:solidFill>
                <a:srgbClr val="008080"/>
              </a:solidFill>
            </a:endParaRPr>
          </a:p>
          <a:p>
            <a:pPr algn="ctr"/>
            <a:endParaRPr lang="ru-RU" sz="4000" b="1" dirty="0">
              <a:solidFill>
                <a:srgbClr val="008080"/>
              </a:solidFill>
            </a:endParaRPr>
          </a:p>
          <a:p>
            <a:pPr marL="3411538" algn="ctr"/>
            <a:r>
              <a:rPr lang="ru-RU" b="1" dirty="0" smtClean="0">
                <a:solidFill>
                  <a:srgbClr val="008080"/>
                </a:solidFill>
              </a:rPr>
              <a:t>Заместитель руководителя управления-</a:t>
            </a:r>
          </a:p>
          <a:p>
            <a:pPr marL="3411538" algn="ctr"/>
            <a:r>
              <a:rPr lang="ru-RU" b="1" dirty="0" smtClean="0">
                <a:solidFill>
                  <a:srgbClr val="008080"/>
                </a:solidFill>
              </a:rPr>
              <a:t>начальник отдела контроля закупок </a:t>
            </a:r>
          </a:p>
          <a:p>
            <a:pPr marL="3411538" algn="ctr"/>
            <a:r>
              <a:rPr lang="ru-RU" b="1" dirty="0" smtClean="0">
                <a:solidFill>
                  <a:srgbClr val="008080"/>
                </a:solidFill>
              </a:rPr>
              <a:t>Белгородского УФАС </a:t>
            </a:r>
            <a:r>
              <a:rPr lang="ru-RU" b="1" dirty="0">
                <a:solidFill>
                  <a:srgbClr val="008080"/>
                </a:solidFill>
              </a:rPr>
              <a:t>Р</a:t>
            </a:r>
            <a:r>
              <a:rPr lang="ru-RU" b="1" dirty="0" smtClean="0">
                <a:solidFill>
                  <a:srgbClr val="008080"/>
                </a:solidFill>
              </a:rPr>
              <a:t>оссии Кашу Е.В.</a:t>
            </a:r>
            <a:endParaRPr lang="ru-RU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225" y="2718761"/>
            <a:ext cx="8825658" cy="2327795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взаимодействия антимонопольных и правоохранительных органов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93" y="170933"/>
            <a:ext cx="2378090" cy="1182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905" y="392666"/>
            <a:ext cx="203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едеральная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нтимонопольная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лужба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ервый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49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8484" y="3429000"/>
            <a:ext cx="8539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80"/>
                </a:solidFill>
              </a:rPr>
              <a:t>Выявление рисков нарушения антимонопольного законодательства</a:t>
            </a:r>
            <a:endParaRPr lang="ru-RU" sz="40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4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697120"/>
            <a:ext cx="89256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риска-  это процесс нахождения, распознавания и описания риска.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Комплаенс-риски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потенциально возможные события, обстоятельства и факторы, поддающиеся определению и оценке, которые влияют на наступление такого неблагоприятного события как нарушение антимонопольного законодательства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38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-40925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411409"/>
            <a:ext cx="89256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отвечая на вопросы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антимонопольного законодательства может быть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нарушено;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может быть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нарушено;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(или чем)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нарушено.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9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-40925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933738"/>
            <a:ext cx="89256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рисков осуществляется посредством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нарушений антимонопольного законодательства за предыдущие 3 года;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действующих нормативных правовых актов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проектов нормативных правовых актов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анализа практики применения антимонопольного законодательства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Систематической оценки эффективности разработанных и реализуемых мер контроля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4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933738"/>
            <a:ext cx="89256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нарушений антимонопольного законодательства за предыдущие 3 года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в структурных подразделениях сведений о наличии нарушений АМЗ;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перечня нарушений АМЗ;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выявленных нарушений по сферам деятельности органа исполнительной власти: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ратко изложить суть нарушения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казать последствия нарушения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мерах по устранению нарушения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еры по недопущению повторения нарушения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4008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933738"/>
            <a:ext cx="89256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действующих НПА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перечня действующих НПА и размещение его на сайте;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официальном сайте уведомления о начале сбора замечаний и предложений организаций и граждан по перечню актов;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представленных замечаний и предложений к НПА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руководству органа исполнительной власти сводного доклада с обоснованием целесообразности (нецелесообразности внесения изменений в НПА</a:t>
            </a:r>
          </a:p>
        </p:txBody>
      </p:sp>
    </p:spTree>
    <p:extLst>
      <p:ext uri="{BB962C8B-B14F-4D97-AF65-F5344CB8AC3E}">
        <p14:creationId xmlns="" xmlns:p14="http://schemas.microsoft.com/office/powerpoint/2010/main" val="17853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158954"/>
            <a:ext cx="89256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проектов  НПА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на официальном сайте уведомления о проекте НПА;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оценка поступивших замечаний и предложений к НПА</a:t>
            </a:r>
          </a:p>
        </p:txBody>
      </p:sp>
    </p:spTree>
    <p:extLst>
      <p:ext uri="{BB962C8B-B14F-4D97-AF65-F5344CB8AC3E}">
        <p14:creationId xmlns="" xmlns:p14="http://schemas.microsoft.com/office/powerpoint/2010/main" val="1787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158954"/>
            <a:ext cx="8925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анализ практики применения антимонопольного законодательства в органах исполнительной власти</a:t>
            </a:r>
          </a:p>
          <a:p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сведений о правоприменительной практике в органе исполнительной власти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рабочих совещаний с приглашением представителей антимонопольного органа по обсуждению результатов правоприменительной практики в органе исполнительной власти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4144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Идентификация (выявление)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158954"/>
            <a:ext cx="89256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 антимонопольным органом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практики применения АМЗ коллегиальными органами ФАС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 (за период с 05.01.2016 по 01.07.2018), утвержденный протоколом Президиума ФАС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 от 03.10.2018 №10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обзоров судебной практики по делам с участием ФАС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ежеквартальных обзора рассмотрения жалоб на решения и предписания ТО ФАС России, поданных в порядке внутриведомственной апелляции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разъяснения Президиума ФАС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разъяснения, подготовленных ФАС России в рамках оказания Методической помощи территориальным органам ФАС России. </a:t>
            </a:r>
          </a:p>
        </p:txBody>
      </p:sp>
    </p:spTree>
    <p:extLst>
      <p:ext uri="{BB962C8B-B14F-4D97-AF65-F5344CB8AC3E}">
        <p14:creationId xmlns="" xmlns:p14="http://schemas.microsoft.com/office/powerpoint/2010/main" val="3951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4386025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</a:rPr>
              <a:t>Мотивация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158954"/>
            <a:ext cx="89256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849" y="864973"/>
            <a:ext cx="8872151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Tx/>
              <a:buAutoNum type="arabicPeriod"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800"/>
              </a:spcBef>
            </a:pPr>
            <a:r>
              <a:rPr lang="ru-RU" altLang="ru-RU" b="1" dirty="0" smtClean="0">
                <a:solidFill>
                  <a:srgbClr val="006666"/>
                </a:solidFill>
              </a:rPr>
              <a:t>МОТИВАЦИЯ</a:t>
            </a:r>
            <a:endParaRPr lang="ru-RU" altLang="ru-RU" b="1" dirty="0" smtClean="0">
              <a:solidFill>
                <a:srgbClr val="006666"/>
              </a:solidFill>
            </a:endParaRPr>
          </a:p>
          <a:p>
            <a:pPr marL="457200" indent="-457200" algn="ctr">
              <a:spcBef>
                <a:spcPts val="1800"/>
              </a:spcBef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rgbClr val="009999"/>
                </a:solidFill>
              </a:rPr>
              <a:t>Сами процессы и системы не управляют рисками, </a:t>
            </a:r>
          </a:p>
          <a:p>
            <a:pPr marL="457200" indent="-457200" algn="ctr">
              <a:spcBef>
                <a:spcPts val="1800"/>
              </a:spcBef>
            </a:pPr>
            <a:r>
              <a:rPr lang="ru-RU" altLang="ru-RU" sz="2000" b="1" dirty="0" smtClean="0">
                <a:solidFill>
                  <a:srgbClr val="009999"/>
                </a:solidFill>
              </a:rPr>
              <a:t>это делают люди</a:t>
            </a:r>
          </a:p>
          <a:p>
            <a:pPr marL="457200" indent="-457200" algn="just">
              <a:spcBef>
                <a:spcPts val="1800"/>
              </a:spcBef>
              <a:buFontTx/>
              <a:buAutoNum type="arabicPeriod"/>
            </a:pPr>
            <a:r>
              <a:rPr lang="ru-RU" altLang="ru-RU" b="1" dirty="0" smtClean="0">
                <a:solidFill>
                  <a:schemeClr val="bg1"/>
                </a:solidFill>
              </a:rPr>
              <a:t>Выработки </a:t>
            </a:r>
            <a:r>
              <a:rPr lang="ru-RU" altLang="ru-RU" b="1" dirty="0" smtClean="0">
                <a:solidFill>
                  <a:schemeClr val="bg1"/>
                </a:solidFill>
              </a:rPr>
              <a:t>общей позиции и обеспечения последовательной и постоянной отдачи со стороны сотрудников  и руководства;</a:t>
            </a:r>
          </a:p>
          <a:p>
            <a:pPr marL="457200" indent="-457200" algn="just">
              <a:spcBef>
                <a:spcPts val="1800"/>
              </a:spcBef>
              <a:buFontTx/>
              <a:buAutoNum type="arabicPeriod"/>
            </a:pPr>
            <a:r>
              <a:rPr lang="ru-RU" altLang="ru-RU" b="1" dirty="0" smtClean="0">
                <a:solidFill>
                  <a:schemeClr val="bg1"/>
                </a:solidFill>
              </a:rPr>
              <a:t>Желание осуществлять деятельность в соответствии с установленными принципами и признание этих усилий;</a:t>
            </a:r>
          </a:p>
          <a:p>
            <a:pPr marL="457200" indent="-457200" algn="just">
              <a:spcBef>
                <a:spcPts val="1800"/>
              </a:spcBef>
              <a:buFontTx/>
              <a:buAutoNum type="arabicPeriod"/>
            </a:pPr>
            <a:r>
              <a:rPr lang="ru-RU" altLang="ru-RU" b="1" dirty="0" smtClean="0">
                <a:solidFill>
                  <a:schemeClr val="bg1"/>
                </a:solidFill>
              </a:rPr>
              <a:t>Антимонопольная сертификация;</a:t>
            </a:r>
          </a:p>
          <a:p>
            <a:pPr marL="457200" indent="-457200" algn="just">
              <a:spcBef>
                <a:spcPts val="1800"/>
              </a:spcBef>
              <a:buFontTx/>
              <a:buAutoNum type="arabicPeriod"/>
            </a:pPr>
            <a:r>
              <a:rPr lang="ru-RU" altLang="ru-RU" b="1" dirty="0" smtClean="0">
                <a:solidFill>
                  <a:schemeClr val="bg1"/>
                </a:solidFill>
              </a:rPr>
              <a:t>Стимулирование комплаенса (в рамках системы вознаграждения за труд или процесса продвижения по службе</a:t>
            </a:r>
            <a:r>
              <a:rPr lang="ru-RU" altLang="ru-RU" b="1" dirty="0" smtClean="0"/>
              <a:t>).</a:t>
            </a:r>
            <a:endParaRPr lang="ru-RU" alt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44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3945232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 важнейшей задачей реализацию так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называемых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проконкурентных подходов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деятельности органов власти.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Однако такие подходы, основанные на поощрении конкуренции, используются крайне редко.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Причина в привычном, устоявшемся образе, стиле бюрократического мышления, в отсутствии стремления выстраивать выгодную и региону, и его жителям экономику».*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В.В. Путин. Из выступления на заседании Государственного совета по вопросу приоритетных направлений деятельности субъектов Российской Федерации по содействию развитию конкуренции в стране от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5.04.2018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31499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4386025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</a:rPr>
              <a:t>Ответственность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158954"/>
            <a:ext cx="89256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849" y="864973"/>
            <a:ext cx="887215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Tx/>
              <a:buAutoNum type="arabicPeriod"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800"/>
              </a:spcBef>
            </a:pPr>
            <a:r>
              <a:rPr lang="ru-RU" altLang="ru-RU" b="1" dirty="0" smtClean="0">
                <a:solidFill>
                  <a:srgbClr val="006666"/>
                </a:solidFill>
              </a:rPr>
              <a:t>ОТВЕТСТВЕННОСТЬ</a:t>
            </a:r>
          </a:p>
          <a:p>
            <a:pPr marL="457200" indent="-457200" algn="just">
              <a:spcBef>
                <a:spcPts val="1800"/>
              </a:spcBef>
            </a:pPr>
            <a:endParaRPr lang="ru-RU" altLang="ru-RU" b="1" dirty="0" smtClean="0">
              <a:solidFill>
                <a:srgbClr val="006666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ru-RU" altLang="ru-RU" b="1" dirty="0" smtClean="0">
                <a:solidFill>
                  <a:schemeClr val="bg1"/>
                </a:solidFill>
              </a:rPr>
              <a:t>1. Определить </a:t>
            </a:r>
            <a:r>
              <a:rPr lang="ru-RU" altLang="ru-RU" b="1" dirty="0" smtClean="0">
                <a:solidFill>
                  <a:schemeClr val="bg1"/>
                </a:solidFill>
              </a:rPr>
              <a:t>наиболее эффективный способ проведения расследования ситуаций, потенциально порождающих риски;</a:t>
            </a:r>
          </a:p>
          <a:p>
            <a:pPr algn="just">
              <a:spcBef>
                <a:spcPts val="1800"/>
              </a:spcBef>
            </a:pPr>
            <a:r>
              <a:rPr lang="ru-RU" altLang="ru-RU" b="1" dirty="0" smtClean="0">
                <a:solidFill>
                  <a:schemeClr val="bg1"/>
                </a:solidFill>
              </a:rPr>
              <a:t> 2. </a:t>
            </a:r>
            <a:r>
              <a:rPr lang="ru-RU" altLang="ru-RU" b="1" dirty="0" smtClean="0">
                <a:solidFill>
                  <a:schemeClr val="bg1"/>
                </a:solidFill>
              </a:rPr>
              <a:t>   Разработать </a:t>
            </a:r>
            <a:r>
              <a:rPr lang="ru-RU" altLang="ru-RU" b="1" dirty="0" smtClean="0">
                <a:solidFill>
                  <a:schemeClr val="bg1"/>
                </a:solidFill>
              </a:rPr>
              <a:t>простой, но эффективный способ воздействия на лиц, нарушающих политику антимонопольного </a:t>
            </a:r>
            <a:r>
              <a:rPr lang="ru-RU" altLang="ru-RU" b="1" dirty="0" err="1" smtClean="0">
                <a:solidFill>
                  <a:schemeClr val="bg1"/>
                </a:solidFill>
              </a:rPr>
              <a:t>коплаенса</a:t>
            </a:r>
            <a:r>
              <a:rPr lang="ru-RU" altLang="ru-RU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ctr">
              <a:spcBef>
                <a:spcPts val="1800"/>
              </a:spcBef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7689398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Контроль и совершенствование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158954"/>
            <a:ext cx="89256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849" y="864973"/>
            <a:ext cx="887215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800"/>
              </a:spcBef>
              <a:buFontTx/>
              <a:buAutoNum type="arabicPeriod"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marL="457200" indent="-457200" algn="just">
              <a:spcBef>
                <a:spcPts val="1800"/>
              </a:spcBef>
            </a:pPr>
            <a:r>
              <a:rPr lang="ru-RU" altLang="ru-RU" b="1" dirty="0" smtClean="0">
                <a:solidFill>
                  <a:srgbClr val="006666"/>
                </a:solidFill>
              </a:rPr>
              <a:t>КОНТРОЛЬ И НЕПРЕРЫВНОЕ СОВЕРШЕНСТВОВАНИЕ</a:t>
            </a:r>
          </a:p>
          <a:p>
            <a:pPr marL="457200" indent="-457200" algn="just">
              <a:spcBef>
                <a:spcPts val="1800"/>
              </a:spcBef>
            </a:pPr>
            <a:endParaRPr lang="ru-RU" altLang="ru-RU" b="1" dirty="0" smtClean="0">
              <a:solidFill>
                <a:srgbClr val="006666"/>
              </a:solidFill>
            </a:endParaRPr>
          </a:p>
          <a:p>
            <a:pPr algn="just">
              <a:spcBef>
                <a:spcPts val="1800"/>
              </a:spcBef>
            </a:pP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2995" y="2463114"/>
            <a:ext cx="892157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ru-RU" altLang="ru-RU" b="1" dirty="0" smtClean="0">
                <a:solidFill>
                  <a:schemeClr val="bg1"/>
                </a:solidFill>
              </a:rPr>
              <a:t>1.        Проверка </a:t>
            </a:r>
            <a:r>
              <a:rPr lang="ru-RU" altLang="ru-RU" b="1" dirty="0" smtClean="0">
                <a:solidFill>
                  <a:schemeClr val="bg1"/>
                </a:solidFill>
              </a:rPr>
              <a:t>эффективности систем </a:t>
            </a:r>
            <a:r>
              <a:rPr lang="ru-RU" altLang="ru-RU" b="1" dirty="0" smtClean="0">
                <a:solidFill>
                  <a:schemeClr val="bg1"/>
                </a:solidFill>
              </a:rPr>
              <a:t>контроля;</a:t>
            </a:r>
            <a:endParaRPr lang="ru-RU" altLang="ru-RU" b="1" dirty="0" smtClean="0">
              <a:solidFill>
                <a:schemeClr val="bg1"/>
              </a:solidFill>
            </a:endParaRPr>
          </a:p>
          <a:p>
            <a:pPr algn="just">
              <a:spcBef>
                <a:spcPts val="1800"/>
              </a:spcBef>
            </a:pPr>
            <a:r>
              <a:rPr lang="ru-RU" altLang="ru-RU" b="1" dirty="0" smtClean="0">
                <a:solidFill>
                  <a:schemeClr val="bg1"/>
                </a:solidFill>
              </a:rPr>
              <a:t> 2. План совершенствования </a:t>
            </a:r>
            <a:r>
              <a:rPr lang="ru-RU" altLang="ru-RU" b="1" dirty="0" err="1" smtClean="0">
                <a:solidFill>
                  <a:schemeClr val="bg1"/>
                </a:solidFill>
              </a:rPr>
              <a:t>комплаенс-системы</a:t>
            </a:r>
            <a:r>
              <a:rPr lang="ru-RU" altLang="ru-RU" b="1" dirty="0" smtClean="0">
                <a:solidFill>
                  <a:schemeClr val="bg1"/>
                </a:solidFill>
              </a:rPr>
              <a:t> в случае </a:t>
            </a:r>
            <a:r>
              <a:rPr lang="ru-RU" altLang="ru-RU" b="1" dirty="0" smtClean="0">
                <a:solidFill>
                  <a:schemeClr val="bg1"/>
                </a:solidFill>
              </a:rPr>
              <a:t>необходимости.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Анализ рисков и сравнительная оценка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602" y="878868"/>
            <a:ext cx="89256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риска- процесс понимания природы риска и определения уровня риска.</a:t>
            </a:r>
          </a:p>
          <a:p>
            <a:pPr algn="ctr"/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риска включает: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вероятности и последствий	 идентифицированных опасных событий с учетом наличия и эффективности применяемых способов управления (данные о вероятности событий и их последствиях используют для определения уровня риска);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источников опасных событий, их положительных и отрицательных последствий и вероятностей появления эти событий ( при этом должны быть идентифицированы факторы , влияющие на вероятность события и его последствия).</a:t>
            </a:r>
          </a:p>
        </p:txBody>
      </p:sp>
    </p:spTree>
    <p:extLst>
      <p:ext uri="{BB962C8B-B14F-4D97-AF65-F5344CB8AC3E}">
        <p14:creationId xmlns="" xmlns:p14="http://schemas.microsoft.com/office/powerpoint/2010/main" val="905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Матрица рисков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1158954"/>
            <a:ext cx="89256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850" y="981075"/>
          <a:ext cx="8569325" cy="503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312"/>
                <a:gridCol w="6553013"/>
              </a:tblGrid>
              <a:tr h="685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Уровень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риска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Последствия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828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Низкий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Отрицательное влияние на отношение институтов гражданского общества к деятельности органа власти по развитию конкуренции, вероятность выдачи предупреждений, возбуждения дел о нарушении антимонопольного законодательства, наложения штрафов отсутствуют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657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Незначительный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Возможность выдачи предупреждения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314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Существенный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Возможность выдачи предупреждения и возбуждения дела о нарушении антимонопольного законодательства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097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Высокий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Выдачи предупреждения и (или) возбуждения дела о нарушении антимонопольного законодательства и (или) привлечение к административной ответственности (штраф, дисквалификация)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3" marR="68583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338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Анализ рисков и сравнительная оценка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602" y="878868"/>
            <a:ext cx="8925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Примеры вероятных </a:t>
            </a:r>
            <a:r>
              <a:rPr lang="ru-RU" sz="2400" b="1" dirty="0" err="1" smtClean="0">
                <a:solidFill>
                  <a:schemeClr val="bg1"/>
                </a:solidFill>
              </a:rPr>
              <a:t>комплаенс-рисков</a:t>
            </a:r>
            <a:r>
              <a:rPr lang="ru-RU" sz="2400" b="1" dirty="0" smtClean="0">
                <a:solidFill>
                  <a:schemeClr val="bg1"/>
                </a:solidFill>
              </a:rPr>
              <a:t> для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органа исполнительной власти субъекта РФ: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антиконкурентные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соглашения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передача имущества без торгов, нарушение порядка проведения торгов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исполнение предупреждения антимонопольного органа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передача функций ОГВ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хозсубъектам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предоставление преференций в нарушение закона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пролонгирование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договоров без конкурентных процедур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неосуществление контроля за целевым использованием имущества (преференции)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публичные заявления, официальные письма должностных лиц, создающие необоснованные конкурентные преимущества на рынке одному из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хозсубъектов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-4867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Ключевые показатели эффективности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602" y="878868"/>
            <a:ext cx="89256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коэффициент снижения количества нарушений антимонопольного законодательства со стороны федерального органа исполнительной власти (по сравнению с 2017 годом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defRPr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проектов нормативных правовых актов федерального органа исполнительной власти, в которых выявлены риски нарушения антимонопольного законодательства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нормативных правовых актов федерального органа исполнительной власти, в которых выявлены риски нарушения антимонопольного законодательства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доля сотрудников федерального органа исполнительной власти, в отношении которых были проведены обучающие мероприятия по антимонопольному законодательству и антимонопольному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комплаенсу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3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225" y="2718761"/>
            <a:ext cx="8825658" cy="2327795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взаимодействия антимонопольных и правоохранительных органов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93" y="170933"/>
            <a:ext cx="2378090" cy="1182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905" y="392666"/>
            <a:ext cx="203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едеральная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нтимонопольная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лужба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ервый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49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8484" y="3429000"/>
            <a:ext cx="8539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80"/>
                </a:solidFill>
              </a:rPr>
              <a:t>Антиконкурентные соглашения:</a:t>
            </a:r>
          </a:p>
          <a:p>
            <a:pPr algn="ctr"/>
            <a:r>
              <a:rPr lang="ru-RU" sz="4000" dirty="0" smtClean="0">
                <a:solidFill>
                  <a:srgbClr val="008080"/>
                </a:solidFill>
              </a:rPr>
              <a:t>антимонопольные риски органов власти</a:t>
            </a:r>
            <a:endParaRPr lang="ru-RU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6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3945232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Антимонопольные запреты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1168" y="1438942"/>
            <a:ext cx="90753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Статья 16. Запрет на ограничивающие конкуренцию соглашения или согласованные действия федеральных органов исполнительной власти, органов государственной власти субъектов Российской Федерации, органов местного самоуправления, иных осуществляющих функции указанных органов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органов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или организаций, а также государственных внебюджетных фондов, Центрального банка Российской Федерации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Запрещаются соглашения между федеральными органами исполнительной власти, органами государственной власти субъектов Российской Федерации, органами местного самоуправления, иными осуществляющими функции указанных органов органами или организациями, а также государственными внебюджетными фондами, Центральным банком Российской Федерации или между ними и хозяйствующими субъектами либо осуществление этими органами и организациями согласованных действий, если такие соглашения или такое осуществление согласованных действий приводят или могут привести к недопущению, ограничению, устранению конкуренции, в частности к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последствиям, указанным в </a:t>
            </a:r>
            <a:r>
              <a:rPr kumimoji="0" lang="ru-RU" alt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п.1-4</a:t>
            </a:r>
            <a:r>
              <a:rPr kumimoji="0" lang="ru-RU" alt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указанной статьи.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32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3945232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Антимонопольные запреты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2052619" y="5441932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1753" y="980303"/>
            <a:ext cx="901816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Статья 17. Антимонопольные требования к торгам, запросу котировок цен на товары, запросу предложений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При проведении торгов, запроса котировок цен на товары (далее - запрос котировок), запроса предложений запрещаются действия, которые приводят или могут привести к недопущению, ограничению или устранению конкуренции, в том числе: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1)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координация организаторами торгов, запроса котировок, запроса предложений или заказчиками деятельности их участников, а также заключение соглашений между организаторами торгов и (или) заказчиками с участниками этих торгов, если такие соглашения имеют своей целью либо приводят или могут привести к ограничению конкуренции и (или) созданию преимущественных условий для каких-либо участников, если иное не предусмотрено законодательством Российской Федерации.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lvl="0" indent="0" algn="just" defTabSz="91440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>2)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создание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участнику торгов, запроса котировок, запроса предложений или нескольким участникам торгов, запроса котировок, запроса предложений преимущественных условий участия в торгах, запросе котировок, запросе предложений, в том числе путем доступа к информации, если иное не установлено федеральным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законом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9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1" y="-8389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136" y="44620"/>
            <a:ext cx="3945232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41071" y="495799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Диаграмма 3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arto="http://schemas.microsoft.com/office/word/2006/arto" xmlns:lc="http://schemas.openxmlformats.org/drawingml/2006/lockedCanvas" id="{A2EB9403-460E-D24C-96C1-D39906961C2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56431475"/>
              </p:ext>
            </p:extLst>
          </p:nvPr>
        </p:nvGraphicFramePr>
        <p:xfrm>
          <a:off x="2662359" y="633384"/>
          <a:ext cx="5176654" cy="60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0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76119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3945232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</a:rPr>
              <a:t>Понятие комплаенса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339" y="2013435"/>
            <a:ext cx="8781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Английский язык"/>
              </a:rPr>
              <a:t>англ.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согласие, соответствие; происходит от глагола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comply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исполнять) — буквально означает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в соответствии с запросом или указанием; повиновение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представляет собой соответствие каким-либо внутренним или внешним требованиям или нормам.</a:t>
            </a:r>
          </a:p>
        </p:txBody>
      </p:sp>
    </p:spTree>
    <p:extLst>
      <p:ext uri="{BB962C8B-B14F-4D97-AF65-F5344CB8AC3E}">
        <p14:creationId xmlns="" xmlns:p14="http://schemas.microsoft.com/office/powerpoint/2010/main" val="12449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3945232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Антимонопольные запреты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Коррумпированные лица и участники картеля договариваются с заказчиком, в том числе, за «откат»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29589327"/>
              </p:ext>
            </p:extLst>
          </p:nvPr>
        </p:nvGraphicFramePr>
        <p:xfrm>
          <a:off x="219548" y="760647"/>
          <a:ext cx="9311629" cy="5961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5875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3945232" cy="66301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реализации </a:t>
            </a:r>
            <a:r>
              <a:rPr lang="ru-RU" sz="20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антиконкурентных соглашений</a:t>
            </a:r>
            <a:endParaRPr lang="ru-RU" sz="2000" b="1" dirty="0">
              <a:solidFill>
                <a:srgbClr val="00808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04883" y="4214855"/>
            <a:ext cx="1477243" cy="1111579"/>
            <a:chOff x="3694885" y="843657"/>
            <a:chExt cx="1321627" cy="116862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«А»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466097" y="4233905"/>
            <a:ext cx="1442049" cy="1146305"/>
            <a:chOff x="3694885" y="843657"/>
            <a:chExt cx="1321627" cy="116862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«Б»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680915" y="5221706"/>
            <a:ext cx="2736636" cy="1371638"/>
            <a:chOff x="3694885" y="843657"/>
            <a:chExt cx="1321627" cy="116862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Коррумпированные лица и участники картеля договариваются с заказчиком, в том числе, за «откат»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694238" y="2562003"/>
            <a:ext cx="2736637" cy="1835972"/>
            <a:chOff x="3775845" y="905019"/>
            <a:chExt cx="1419098" cy="142306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775845" y="1043571"/>
              <a:ext cx="1414677" cy="128019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787829" y="905019"/>
              <a:ext cx="1407114" cy="1423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законная деятельность участников антиконкурентного соглашения сопряжена с преступными деяниями предусмотренными </a:t>
              </a:r>
              <a:r>
                <a:rPr lang="ru-RU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ст.ст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159, 160, 204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285, 286,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290,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291 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УК РФ</a:t>
              </a:r>
              <a:endParaRPr lang="ru-RU" sz="14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680915" y="1011617"/>
            <a:ext cx="2736636" cy="1197613"/>
            <a:chOff x="3753683" y="925661"/>
            <a:chExt cx="1321627" cy="117245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753683" y="929492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Антиконкурентное соглашение компаний «А» и «Б» - картель. 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Статья 178 УК РФ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Прямая со стрелкой 24"/>
          <p:cNvCxnSpPr/>
          <p:nvPr/>
        </p:nvCxnSpPr>
        <p:spPr>
          <a:xfrm flipH="1">
            <a:off x="1943504" y="1558117"/>
            <a:ext cx="1679882" cy="2586836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2"/>
            <a:endCxn id="16" idx="0"/>
          </p:cNvCxnSpPr>
          <p:nvPr/>
        </p:nvCxnSpPr>
        <p:spPr>
          <a:xfrm flipH="1">
            <a:off x="5049233" y="4392411"/>
            <a:ext cx="9061" cy="829295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943504" y="5396336"/>
            <a:ext cx="1667409" cy="511190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472196" y="5445211"/>
            <a:ext cx="1714925" cy="462314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784571" y="4770645"/>
            <a:ext cx="4521569" cy="30586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-41275" y="855014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453986" y="1519412"/>
            <a:ext cx="1733135" cy="2695443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9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Объект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cxnSp>
        <p:nvCxnSpPr>
          <p:cNvPr id="3" name="Прямая со стрелкой 2"/>
          <p:cNvCxnSpPr>
            <a:stCxn id="6" idx="3"/>
            <a:endCxn id="9" idx="1"/>
          </p:cNvCxnSpPr>
          <p:nvPr/>
        </p:nvCxnSpPr>
        <p:spPr>
          <a:xfrm>
            <a:off x="1463303" y="2160839"/>
            <a:ext cx="4549681" cy="32950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48399" y="1679604"/>
            <a:ext cx="1114904" cy="962469"/>
            <a:chOff x="166574" y="835565"/>
            <a:chExt cx="1343339" cy="108023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6574" y="835565"/>
              <a:ext cx="1343339" cy="1080231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19307" y="888298"/>
              <a:ext cx="1237873" cy="97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«А»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12984" y="1711539"/>
            <a:ext cx="1255858" cy="964499"/>
            <a:chOff x="3694885" y="843657"/>
            <a:chExt cx="1321627" cy="116862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«Б»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2165" y="152764"/>
            <a:ext cx="2992911" cy="71705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при реализации картеля 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708046" y="1660590"/>
            <a:ext cx="2159048" cy="962469"/>
            <a:chOff x="3753683" y="925661"/>
            <a:chExt cx="1321627" cy="117245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53683" y="929492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</a:pP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335772" y="3396772"/>
            <a:ext cx="3176865" cy="1551086"/>
            <a:chOff x="3753683" y="925661"/>
            <a:chExt cx="1321627" cy="117245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753683" y="929492"/>
              <a:ext cx="1321627" cy="1168627"/>
            </a:xfrm>
            <a:prstGeom prst="roundRect">
              <a:avLst/>
            </a:prstGeom>
            <a:ln w="38100"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осударственный 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заказчик </a:t>
              </a:r>
              <a:endParaRPr lang="ru-RU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180000" rIns="108000" bIns="4826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endPara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flipH="1" flipV="1">
            <a:off x="3824782" y="2664875"/>
            <a:ext cx="176" cy="694763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17755" y="1669842"/>
            <a:ext cx="5090717" cy="97223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43986" y="5383027"/>
            <a:ext cx="3117729" cy="9510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31930" y="5477377"/>
            <a:ext cx="268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 бюджетных средств </a:t>
            </a:r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159 УК РФ)  </a:t>
            </a:r>
            <a:endParaRPr lang="ru-RU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88199" y="1902658"/>
            <a:ext cx="254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73579" y="3953919"/>
            <a:ext cx="3117729" cy="9510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Сговор с заказчиком о завышении НМЦК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3916603" y="5028459"/>
            <a:ext cx="306656" cy="34515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-41275" y="901050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8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5" grpId="0"/>
      <p:bldP spid="36" grpId="0"/>
      <p:bldP spid="37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5875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936966" y="4612031"/>
            <a:ext cx="9675" cy="518894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3"/>
            <a:endCxn id="9" idx="1"/>
          </p:cNvCxnSpPr>
          <p:nvPr/>
        </p:nvCxnSpPr>
        <p:spPr>
          <a:xfrm flipV="1">
            <a:off x="2708414" y="4098660"/>
            <a:ext cx="4119651" cy="48413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1593510" y="3665838"/>
            <a:ext cx="1114904" cy="962469"/>
            <a:chOff x="166574" y="835565"/>
            <a:chExt cx="1343339" cy="108023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6574" y="835565"/>
              <a:ext cx="1343339" cy="1080231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19307" y="888298"/>
              <a:ext cx="1237873" cy="97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«А»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28065" y="3616410"/>
            <a:ext cx="1255858" cy="964499"/>
            <a:chOff x="3694885" y="843657"/>
            <a:chExt cx="1321627" cy="116862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«Б»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8979" y="156006"/>
            <a:ext cx="3530988" cy="71705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подкуп при реализации картеля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717547" y="3657599"/>
            <a:ext cx="2159048" cy="962469"/>
            <a:chOff x="3753683" y="925661"/>
            <a:chExt cx="1321627" cy="117245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53683" y="929492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Картель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51493" y="1383029"/>
            <a:ext cx="5520411" cy="1569151"/>
            <a:chOff x="3793269" y="823634"/>
            <a:chExt cx="2340140" cy="1186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811782" y="823634"/>
              <a:ext cx="1321627" cy="1168627"/>
            </a:xfrm>
            <a:prstGeom prst="roundRect">
              <a:avLst/>
            </a:prstGeom>
            <a:ln w="57150"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осударственный заказчик</a:t>
              </a:r>
              <a:endParaRPr lang="ru-RU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180000" rIns="108000" bIns="4826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endPara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>
          <a:xfrm flipV="1">
            <a:off x="4820132" y="2929047"/>
            <a:ext cx="0" cy="602953"/>
          </a:xfrm>
          <a:prstGeom prst="straightConnector1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152295" y="5213305"/>
            <a:ext cx="3575222" cy="834119"/>
            <a:chOff x="3753683" y="925661"/>
            <a:chExt cx="1321627" cy="117245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753683" y="929492"/>
              <a:ext cx="1321627" cy="1168627"/>
            </a:xfrm>
            <a:prstGeom prst="roundRect">
              <a:avLst/>
            </a:prstGeom>
            <a:ln w="57150"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504000" rIns="108000" bIns="48260" numCol="1" spcCol="127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«В»</a:t>
              </a:r>
              <a:endPara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761487" y="3657599"/>
            <a:ext cx="5131171" cy="97273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19344" y="5213304"/>
            <a:ext cx="3575222" cy="50160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Коммерческий подкуп 204 УК РФ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64124" y="1942823"/>
            <a:ext cx="3117730" cy="9912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должностных полномочий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-41275" y="896054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8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 animBg="1"/>
      <p:bldP spid="4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5875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10877" y="4288732"/>
            <a:ext cx="1114904" cy="962469"/>
            <a:chOff x="166574" y="835565"/>
            <a:chExt cx="1343339" cy="108023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6574" y="835565"/>
              <a:ext cx="1343339" cy="1080231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19307" y="888298"/>
              <a:ext cx="1237873" cy="97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«А»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529398" y="4246460"/>
            <a:ext cx="1255858" cy="964499"/>
            <a:chOff x="3694885" y="843657"/>
            <a:chExt cx="1321627" cy="116862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«Б»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90942" y="134491"/>
            <a:ext cx="3570936" cy="71705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взятки при реализации картеля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6" idx="3"/>
            <a:endCxn id="9" idx="1"/>
          </p:cNvCxnSpPr>
          <p:nvPr/>
        </p:nvCxnSpPr>
        <p:spPr>
          <a:xfrm flipV="1">
            <a:off x="2825781" y="4728710"/>
            <a:ext cx="3703617" cy="41257"/>
          </a:xfrm>
          <a:prstGeom prst="straightConnector1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3640031" y="4207618"/>
            <a:ext cx="2159048" cy="1003342"/>
            <a:chOff x="3753683" y="925661"/>
            <a:chExt cx="1321627" cy="117245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53683" y="929492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Картель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106368" y="1861979"/>
            <a:ext cx="3117730" cy="1551086"/>
            <a:chOff x="3753683" y="925661"/>
            <a:chExt cx="1321627" cy="117245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753683" y="929492"/>
              <a:ext cx="1321627" cy="1168627"/>
            </a:xfrm>
            <a:prstGeom prst="roundRect">
              <a:avLst/>
            </a:prstGeom>
            <a:ln w="57150"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осударственный заказчик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180000" rIns="10800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</a:pPr>
              <a:endPara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3114605" y="2465972"/>
            <a:ext cx="3117730" cy="95216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взятки 290  УК РФ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Двойная стрелка вверх/вниз 1"/>
          <p:cNvSpPr/>
          <p:nvPr/>
        </p:nvSpPr>
        <p:spPr>
          <a:xfrm>
            <a:off x="4509937" y="3501362"/>
            <a:ext cx="419236" cy="683862"/>
          </a:xfrm>
          <a:prstGeom prst="up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0574" y="4246593"/>
            <a:ext cx="5061125" cy="99731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-41275" y="888238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8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925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465840" y="3021760"/>
            <a:ext cx="1114904" cy="629363"/>
            <a:chOff x="166574" y="835565"/>
            <a:chExt cx="1343339" cy="108023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6574" y="835565"/>
              <a:ext cx="1343339" cy="1080231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19307" y="888298"/>
              <a:ext cx="1237873" cy="97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«А»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55670" y="2978233"/>
            <a:ext cx="1255858" cy="621124"/>
            <a:chOff x="3694885" y="843657"/>
            <a:chExt cx="1321627" cy="116862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«Б»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364" y="87677"/>
            <a:ext cx="3802368" cy="717055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Растрата и мошенничество при реализации картеля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706764" y="3025031"/>
            <a:ext cx="2160156" cy="629362"/>
            <a:chOff x="3726289" y="925661"/>
            <a:chExt cx="1322305" cy="119610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726289" y="953142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Картель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087744" y="1466673"/>
            <a:ext cx="3117730" cy="1071811"/>
            <a:chOff x="3772630" y="925661"/>
            <a:chExt cx="1321627" cy="1200651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772630" y="1036940"/>
              <a:ext cx="1321627" cy="1089372"/>
            </a:xfrm>
            <a:prstGeom prst="roundRect">
              <a:avLst/>
            </a:prstGeom>
            <a:ln w="57150"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осударственный заказчик</a:t>
              </a:r>
              <a:endParaRPr lang="ru-RU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180000" rIns="108000" bIns="4826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endPara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3079925" y="1960045"/>
            <a:ext cx="3117730" cy="5944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или Растрата 160  УК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Двойная стрелка вверх/вниз 34"/>
          <p:cNvSpPr/>
          <p:nvPr/>
        </p:nvSpPr>
        <p:spPr>
          <a:xfrm>
            <a:off x="4625770" y="2595298"/>
            <a:ext cx="213917" cy="376652"/>
          </a:xfrm>
          <a:prstGeom prst="up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99310" y="3028329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1460164" y="5417418"/>
            <a:ext cx="1114904" cy="629363"/>
            <a:chOff x="166574" y="835565"/>
            <a:chExt cx="1343339" cy="1080231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6574" y="835565"/>
              <a:ext cx="1343339" cy="1080231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219307" y="888298"/>
              <a:ext cx="1237873" cy="974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«А»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908440" y="5422573"/>
            <a:ext cx="1255858" cy="621124"/>
            <a:chOff x="3694885" y="843657"/>
            <a:chExt cx="1321627" cy="1168627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3694885" y="843657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3751933" y="900705"/>
              <a:ext cx="1207531" cy="1054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Компания «Б»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694813" y="5420462"/>
            <a:ext cx="2160156" cy="629362"/>
            <a:chOff x="3726289" y="925661"/>
            <a:chExt cx="1322305" cy="1196108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3726289" y="953142"/>
              <a:ext cx="1321627" cy="1168627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Картель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795696" y="5430810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3167358" y="3911413"/>
            <a:ext cx="3117730" cy="1088287"/>
            <a:chOff x="3772630" y="925661"/>
            <a:chExt cx="1321627" cy="1219108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72630" y="1055397"/>
              <a:ext cx="1321627" cy="1089372"/>
            </a:xfrm>
            <a:prstGeom prst="roundRect">
              <a:avLst/>
            </a:prstGeom>
            <a:ln w="57150"/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осударственный заказчик</a:t>
              </a:r>
              <a:endParaRPr lang="ru-RU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/>
            </a:p>
          </p:txBody>
        </p:sp>
        <p:sp>
          <p:nvSpPr>
            <p:cNvPr id="51" name="Скругленный прямоугольник 4"/>
            <p:cNvSpPr/>
            <p:nvPr/>
          </p:nvSpPr>
          <p:spPr>
            <a:xfrm>
              <a:off x="3793269" y="925661"/>
              <a:ext cx="1255325" cy="1084086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180000" rIns="108000" bIns="4826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endPara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3159120" y="4421249"/>
            <a:ext cx="3112048" cy="550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159  УК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Двойная стрелка вверх/вниз 52"/>
          <p:cNvSpPr/>
          <p:nvPr/>
        </p:nvSpPr>
        <p:spPr>
          <a:xfrm>
            <a:off x="4678917" y="5001810"/>
            <a:ext cx="222431" cy="397953"/>
          </a:xfrm>
          <a:prstGeom prst="upDown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-41275" y="835963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64" name="Стрелка влево 63"/>
          <p:cNvSpPr/>
          <p:nvPr/>
        </p:nvSpPr>
        <p:spPr>
          <a:xfrm>
            <a:off x="2767914" y="3245708"/>
            <a:ext cx="683740" cy="23065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лево 64"/>
          <p:cNvSpPr/>
          <p:nvPr/>
        </p:nvSpPr>
        <p:spPr>
          <a:xfrm>
            <a:off x="2763795" y="5614086"/>
            <a:ext cx="683740" cy="230659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трелка влево 65"/>
          <p:cNvSpPr/>
          <p:nvPr/>
        </p:nvSpPr>
        <p:spPr>
          <a:xfrm rot="10800000">
            <a:off x="5984790" y="3192162"/>
            <a:ext cx="683740" cy="230659"/>
          </a:xfrm>
          <a:prstGeom prst="leftArrow">
            <a:avLst>
              <a:gd name="adj1" fmla="val 49999"/>
              <a:gd name="adj2" fmla="val 5357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лево 66"/>
          <p:cNvSpPr/>
          <p:nvPr/>
        </p:nvSpPr>
        <p:spPr>
          <a:xfrm rot="10800000">
            <a:off x="6079525" y="5626443"/>
            <a:ext cx="683740" cy="230659"/>
          </a:xfrm>
          <a:prstGeom prst="leftArrow">
            <a:avLst>
              <a:gd name="adj1" fmla="val 49999"/>
              <a:gd name="adj2" fmla="val 5357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2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7" grpId="0" animBg="1"/>
      <p:bldP spid="48" grpId="0" animBg="1"/>
      <p:bldP spid="52" grpId="0" animBg="1"/>
      <p:bldP spid="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5875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092" y="64237"/>
            <a:ext cx="3802368" cy="46340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59363" y="1960045"/>
            <a:ext cx="3117730" cy="5944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или Растрата 160  УК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13278" y="2962426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0853" y="5364908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157326" y="4355346"/>
            <a:ext cx="3112048" cy="55024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159  УК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53" y="834894"/>
            <a:ext cx="39725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rgbClr val="008080"/>
                </a:solidFill>
              </a:rPr>
              <a:t>О действиях органов власти при создании некоммерческих организаций и предоставлении им субсидий из бюджетов бюджетной системы Российской Федерации (</a:t>
            </a:r>
            <a:r>
              <a:rPr lang="ru-RU" sz="1600" b="1" dirty="0" smtClean="0">
                <a:solidFill>
                  <a:srgbClr val="008080"/>
                </a:solidFill>
              </a:rPr>
              <a:t>Письмо ФАС России от 04.07.2018 №ИА/50876/18</a:t>
            </a:r>
            <a:r>
              <a:rPr lang="ru-RU" sz="1600" dirty="0" smtClean="0">
                <a:solidFill>
                  <a:srgbClr val="008080"/>
                </a:solidFill>
              </a:rPr>
              <a:t>)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rgbClr val="008080"/>
                </a:solidFill>
              </a:rPr>
              <a:t>О нарушении органами власти антимонопольного законодательства при приобретении имущества без проведения конкурентных процедур (</a:t>
            </a:r>
            <a:r>
              <a:rPr lang="ru-RU" sz="1600" b="1" dirty="0" smtClean="0">
                <a:solidFill>
                  <a:srgbClr val="008080"/>
                </a:solidFill>
              </a:rPr>
              <a:t>Письмо ФАС России от 04.07.2018 №ИА/50875/18</a:t>
            </a:r>
            <a:r>
              <a:rPr lang="ru-RU" sz="1600" dirty="0" smtClean="0">
                <a:solidFill>
                  <a:srgbClr val="008080"/>
                </a:solidFill>
              </a:rPr>
              <a:t>)</a:t>
            </a:r>
          </a:p>
          <a:p>
            <a:pPr marL="342900" indent="-342900" algn="ctr">
              <a:buAutoNum type="arabicPeriod"/>
            </a:pPr>
            <a:r>
              <a:rPr lang="ru-RU" sz="1600" dirty="0" smtClean="0">
                <a:solidFill>
                  <a:srgbClr val="008080"/>
                </a:solidFill>
              </a:rPr>
              <a:t>О нарушении органами власти антимонопольного законодательства при наделении казенных учреждений функциями органов власти (</a:t>
            </a:r>
            <a:r>
              <a:rPr lang="ru-RU" sz="1600" b="1" dirty="0" smtClean="0">
                <a:solidFill>
                  <a:srgbClr val="008080"/>
                </a:solidFill>
              </a:rPr>
              <a:t>Письмо ФАС России от 21.12.2018 №СП/105171/18</a:t>
            </a:r>
            <a:r>
              <a:rPr lang="ru-RU" sz="1600" dirty="0" smtClean="0">
                <a:solidFill>
                  <a:srgbClr val="008080"/>
                </a:solidFill>
              </a:rPr>
              <a:t>)</a:t>
            </a:r>
            <a:endParaRPr lang="ru-RU" sz="1600" dirty="0">
              <a:solidFill>
                <a:srgbClr val="008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82802" y="834894"/>
            <a:ext cx="512805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80"/>
                </a:solidFill>
              </a:rPr>
              <a:t>1. </a:t>
            </a:r>
            <a:r>
              <a:rPr lang="ru-RU" sz="1600" dirty="0" smtClean="0">
                <a:solidFill>
                  <a:srgbClr val="008080"/>
                </a:solidFill>
              </a:rPr>
              <a:t>Кониева </a:t>
            </a:r>
            <a:r>
              <a:rPr lang="ru-RU" sz="1600" dirty="0">
                <a:solidFill>
                  <a:srgbClr val="008080"/>
                </a:solidFill>
              </a:rPr>
              <a:t>Ф. И. </a:t>
            </a:r>
            <a:r>
              <a:rPr lang="ru-RU" sz="1600" b="1" dirty="0">
                <a:solidFill>
                  <a:srgbClr val="008080"/>
                </a:solidFill>
              </a:rPr>
              <a:t>Руководство по внутрикорпоративному </a:t>
            </a:r>
            <a:r>
              <a:rPr lang="ru-RU" sz="1600" b="1" dirty="0" smtClean="0">
                <a:solidFill>
                  <a:srgbClr val="008080"/>
                </a:solidFill>
              </a:rPr>
              <a:t>предупреждению </a:t>
            </a:r>
            <a:r>
              <a:rPr lang="ru-RU" sz="1600" b="1" dirty="0">
                <a:solidFill>
                  <a:srgbClr val="008080"/>
                </a:solidFill>
              </a:rPr>
              <a:t>нарушений антимонопольного законодательства при </a:t>
            </a:r>
            <a:r>
              <a:rPr lang="ru-RU" sz="1600" b="1" dirty="0" smtClean="0">
                <a:solidFill>
                  <a:srgbClr val="008080"/>
                </a:solidFill>
              </a:rPr>
              <a:t>проведении </a:t>
            </a:r>
            <a:r>
              <a:rPr lang="ru-RU" sz="1600" b="1" dirty="0">
                <a:solidFill>
                  <a:srgbClr val="008080"/>
                </a:solidFill>
              </a:rPr>
              <a:t>внеплановых выездных проверок</a:t>
            </a:r>
            <a:r>
              <a:rPr lang="ru-RU" sz="1600" dirty="0">
                <a:solidFill>
                  <a:srgbClr val="008080"/>
                </a:solidFill>
              </a:rPr>
              <a:t>: </a:t>
            </a:r>
            <a:r>
              <a:rPr lang="ru-RU" sz="1600" dirty="0" smtClean="0">
                <a:solidFill>
                  <a:srgbClr val="008080"/>
                </a:solidFill>
              </a:rPr>
              <a:t>методическое</a:t>
            </a:r>
            <a:r>
              <a:rPr lang="en-US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smtClean="0">
                <a:solidFill>
                  <a:srgbClr val="008080"/>
                </a:solidFill>
              </a:rPr>
              <a:t>пособие</a:t>
            </a:r>
            <a:r>
              <a:rPr lang="ru-RU" sz="1600" dirty="0">
                <a:solidFill>
                  <a:srgbClr val="008080"/>
                </a:solidFill>
              </a:rPr>
              <a:t>. / </a:t>
            </a:r>
            <a:r>
              <a:rPr lang="ru-RU" sz="1600" dirty="0" smtClean="0">
                <a:solidFill>
                  <a:srgbClr val="008080"/>
                </a:solidFill>
              </a:rPr>
              <a:t>Под</a:t>
            </a:r>
            <a:r>
              <a:rPr lang="en-US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smtClean="0">
                <a:solidFill>
                  <a:srgbClr val="008080"/>
                </a:solidFill>
              </a:rPr>
              <a:t>общ</a:t>
            </a:r>
            <a:r>
              <a:rPr lang="ru-RU" sz="1600" dirty="0">
                <a:solidFill>
                  <a:srgbClr val="008080"/>
                </a:solidFill>
              </a:rPr>
              <a:t>. ред. А. Ю. Цариковского и А. П. Тенишева, М.: Филиал </a:t>
            </a:r>
            <a:r>
              <a:rPr lang="ru-RU" sz="1600" dirty="0" smtClean="0">
                <a:solidFill>
                  <a:srgbClr val="008080"/>
                </a:solidFill>
              </a:rPr>
              <a:t>Учебно-методического </a:t>
            </a:r>
            <a:r>
              <a:rPr lang="ru-RU" sz="1600" dirty="0">
                <a:solidFill>
                  <a:srgbClr val="008080"/>
                </a:solidFill>
              </a:rPr>
              <a:t>центра ФАС России, 2018. – 64с</a:t>
            </a:r>
            <a:r>
              <a:rPr lang="ru-RU" sz="1600" dirty="0" smtClean="0">
                <a:solidFill>
                  <a:srgbClr val="008080"/>
                </a:solidFill>
              </a:rPr>
              <a:t>.</a:t>
            </a:r>
            <a:endParaRPr lang="en-US" sz="1600" dirty="0" smtClean="0">
              <a:solidFill>
                <a:srgbClr val="008080"/>
              </a:solidFill>
            </a:endParaRPr>
          </a:p>
          <a:p>
            <a:pPr algn="ctr"/>
            <a:r>
              <a:rPr lang="en-US" sz="1600" dirty="0" smtClean="0">
                <a:solidFill>
                  <a:srgbClr val="008080"/>
                </a:solidFill>
              </a:rPr>
              <a:t>2.</a:t>
            </a:r>
            <a:r>
              <a:rPr lang="ru-RU" sz="1600" dirty="0">
                <a:solidFill>
                  <a:srgbClr val="008080"/>
                </a:solidFill>
              </a:rPr>
              <a:t> </a:t>
            </a:r>
            <a:r>
              <a:rPr lang="ru-RU" sz="1600" b="1" dirty="0">
                <a:solidFill>
                  <a:srgbClr val="008080"/>
                </a:solidFill>
              </a:rPr>
              <a:t>Картели и иные антиконкурентные соглашения. Проблемы предупреждения, пресечения и ответственности</a:t>
            </a:r>
            <a:r>
              <a:rPr lang="ru-RU" sz="1600" dirty="0">
                <a:solidFill>
                  <a:srgbClr val="008080"/>
                </a:solidFill>
              </a:rPr>
              <a:t>: Сборник научных статей и тезисов / Под общ. ред. И.Ю. Артемьева, А.Г. Лисицына-</a:t>
            </a:r>
            <a:r>
              <a:rPr lang="ru-RU" sz="1600" dirty="0" err="1">
                <a:solidFill>
                  <a:srgbClr val="008080"/>
                </a:solidFill>
              </a:rPr>
              <a:t>Светланова</a:t>
            </a:r>
            <a:r>
              <a:rPr lang="ru-RU" sz="1600" dirty="0">
                <a:solidFill>
                  <a:srgbClr val="008080"/>
                </a:solidFill>
              </a:rPr>
              <a:t>; Научный Совет РАН по проблемам защиты конкуренции, Федеральная антимонопольная служба. – М.: Филиал Учебно-методического центра ФАС России, 2017. – 488 с.</a:t>
            </a:r>
          </a:p>
          <a:p>
            <a:pPr algn="ctr"/>
            <a:r>
              <a:rPr lang="ru-RU" sz="1600" dirty="0" smtClean="0">
                <a:solidFill>
                  <a:srgbClr val="008080"/>
                </a:solidFill>
              </a:rPr>
              <a:t>3. Тесленко А.В. </a:t>
            </a:r>
            <a:r>
              <a:rPr lang="ru-RU" sz="1600" b="1" dirty="0" smtClean="0">
                <a:solidFill>
                  <a:srgbClr val="008080"/>
                </a:solidFill>
              </a:rPr>
              <a:t>К </a:t>
            </a:r>
            <a:r>
              <a:rPr lang="ru-RU" sz="1600" b="1" dirty="0">
                <a:solidFill>
                  <a:srgbClr val="008080"/>
                </a:solidFill>
              </a:rPr>
              <a:t>вопросу о конкуренции некоторых норм антимонопольного законодательства </a:t>
            </a:r>
            <a:r>
              <a:rPr lang="ru-RU" sz="1600" dirty="0">
                <a:solidFill>
                  <a:srgbClr val="008080"/>
                </a:solidFill>
              </a:rPr>
              <a:t>(ст.11, 11.1, 15, 16, 17 Закона о защите конкуренции</a:t>
            </a:r>
            <a:r>
              <a:rPr lang="ru-RU" sz="1600" dirty="0" smtClean="0">
                <a:solidFill>
                  <a:srgbClr val="008080"/>
                </a:solidFill>
              </a:rPr>
              <a:t>) / Юрист., №11, №12, 2018.  </a:t>
            </a:r>
          </a:p>
          <a:p>
            <a:endParaRPr lang="en-US" dirty="0" smtClean="0">
              <a:solidFill>
                <a:srgbClr val="00808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-41275" y="494687"/>
            <a:ext cx="4053102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</a:t>
            </a:r>
            <a:r>
              <a:rPr lang="ru-RU" sz="1400" b="1" dirty="0" smtClean="0">
                <a:solidFill>
                  <a:srgbClr val="008080"/>
                </a:solidFill>
              </a:rPr>
              <a:t>самоуправления»</a:t>
            </a:r>
            <a:endParaRPr lang="ru-RU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48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225" y="2718761"/>
            <a:ext cx="8825658" cy="2327795"/>
          </a:xfrm>
        </p:spPr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взаимодействия антимонопольных и правоохранительных органов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393" y="170933"/>
            <a:ext cx="2378090" cy="1182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905" y="392666"/>
            <a:ext cx="203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едеральная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нтимонопольная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лужба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ервый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49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8484" y="3429000"/>
            <a:ext cx="8539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8080"/>
                </a:solidFill>
              </a:rPr>
              <a:t>Комплаенс</a:t>
            </a:r>
            <a:r>
              <a:rPr lang="ru-RU" sz="4000" b="1" dirty="0" smtClean="0">
                <a:solidFill>
                  <a:srgbClr val="008080"/>
                </a:solidFill>
              </a:rPr>
              <a:t> для хозяйствующих субъектов</a:t>
            </a:r>
            <a:endParaRPr lang="ru-RU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6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092" y="64237"/>
            <a:ext cx="3802368" cy="46340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практики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0853" y="5364908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-41275" y="494687"/>
            <a:ext cx="4053102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</a:t>
            </a:r>
            <a:r>
              <a:rPr lang="ru-RU" sz="1400" b="1" dirty="0" smtClean="0">
                <a:solidFill>
                  <a:srgbClr val="008080"/>
                </a:solidFill>
              </a:rPr>
              <a:t>самоуправления»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363" y="2017713"/>
            <a:ext cx="601345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2" algn="just" eaLnBrk="1" hangingPunct="1">
              <a:defRPr/>
            </a:pPr>
            <a:endParaRPr lang="ru-RU" sz="1800" dirty="0">
              <a:latin typeface="Cambria" panose="02040503050406030204" pitchFamily="18" charset="0"/>
              <a:cs typeface="Arial" charset="0"/>
            </a:endParaRPr>
          </a:p>
          <a:p>
            <a:pPr marL="461962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этом существуют  организации, самостоятельно разработавшие и внедрившие локальные акты по внутреннему предупреждению нарушений антимонопольного законодательства:</a:t>
            </a:r>
          </a:p>
          <a:p>
            <a:pPr marL="176212" algn="just" eaLnBrk="1" hangingPunct="1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2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«МТС»</a:t>
            </a:r>
          </a:p>
          <a:p>
            <a:pPr marL="176212" algn="just" eaLnBrk="1" hangingPunct="1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2" algn="just" eaLnBrk="1" hangingPunct="1">
              <a:defRPr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2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Сибур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холдинг»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2" algn="just" eaLnBrk="1" hangingPunct="1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2" algn="just" eaLnBrk="1" hangingPunct="1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2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Уралкалий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2" algn="just" eaLnBrk="1" hangingPunct="1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2" algn="just" eaLnBrk="1" hangingPunct="1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1962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«Балтика» 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019175" y="1039813"/>
            <a:ext cx="72977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algn="just" eaLnBrk="1" hangingPunct="1"/>
            <a:r>
              <a:rPr lang="ru-RU" altLang="ru-RU" sz="1800" dirty="0">
                <a:latin typeface="Cambria" pitchFamily="18" charset="0"/>
                <a:ea typeface="ＭＳ Ｐゴシック" pitchFamily="34" charset="-128"/>
              </a:rPr>
              <a:t>	</a:t>
            </a:r>
            <a:r>
              <a:rPr lang="ru-RU" altLang="ru-RU" sz="1800" b="1" dirty="0">
                <a:solidFill>
                  <a:srgbClr val="008080"/>
                </a:solidFill>
                <a:latin typeface="Cambria" pitchFamily="18" charset="0"/>
                <a:ea typeface="ＭＳ Ｐゴシック" pitchFamily="34" charset="-128"/>
              </a:rPr>
              <a:t>В настоящее время законом прямо не закреплены нормы, стимулирующие внедрение системы комплаенса среди участников рынка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265" y="3699566"/>
            <a:ext cx="1564456" cy="1074713"/>
          </a:xfrm>
          <a:prstGeom prst="rect">
            <a:avLst/>
          </a:prstGeom>
          <a:effectLst>
            <a:glow rad="127000">
              <a:schemeClr val="accent1">
                <a:alpha val="46000"/>
              </a:schemeClr>
            </a:glow>
          </a:effectLst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6"/>
          <a:srcRect l="3630" t="15492" r="3880" b="12939"/>
          <a:stretch>
            <a:fillRect/>
          </a:stretch>
        </p:blipFill>
        <p:spPr bwMode="auto">
          <a:xfrm>
            <a:off x="6474898" y="3571875"/>
            <a:ext cx="18637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2"/>
          <p:cNvPicPr>
            <a:picLocks noChangeAspect="1"/>
          </p:cNvPicPr>
          <p:nvPr/>
        </p:nvPicPr>
        <p:blipFill>
          <a:blip r:embed="rId7"/>
          <a:srcRect l="15556" r="16347" b="10519"/>
          <a:stretch>
            <a:fillRect/>
          </a:stretch>
        </p:blipFill>
        <p:spPr bwMode="auto">
          <a:xfrm>
            <a:off x="3316030" y="5220687"/>
            <a:ext cx="220662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5"/>
          <p:cNvPicPr>
            <a:picLocks noChangeAspect="1"/>
          </p:cNvPicPr>
          <p:nvPr/>
        </p:nvPicPr>
        <p:blipFill>
          <a:blip r:embed="rId8"/>
          <a:srcRect l="6313" t="4289" r="8211" b="11322"/>
          <a:stretch>
            <a:fillRect/>
          </a:stretch>
        </p:blipFill>
        <p:spPr bwMode="auto">
          <a:xfrm>
            <a:off x="6487170" y="5173276"/>
            <a:ext cx="2232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092" y="64237"/>
            <a:ext cx="3802368" cy="46340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практики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0853" y="5364908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-41275" y="494687"/>
            <a:ext cx="4053102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</a:t>
            </a:r>
            <a:r>
              <a:rPr lang="ru-RU" sz="1400" b="1" dirty="0" smtClean="0">
                <a:solidFill>
                  <a:srgbClr val="008080"/>
                </a:solidFill>
              </a:rPr>
              <a:t>самоуправления»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019175" y="1039813"/>
            <a:ext cx="72977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ФАС России предлагает считать проведение антимонопольного комплаенса в компании обстоятельством, смягчающим административную ответственность за следующие правонарушения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злоупотребление доминирующим положением на товарном рынке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ст. 14.31 </a:t>
            </a:r>
            <a:r>
              <a:rPr lang="ru-RU" sz="2000" u="sng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манипулирование ценами на оптовом и (или) розничных рынках электрической энергии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ст. 14.31.2 </a:t>
            </a:r>
            <a:r>
              <a:rPr lang="ru-RU" sz="2000" u="sng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000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ограничивающего конкуренцию соглашения, осуществление ограничивающих конкуренцию согласованных действий, координацию экономической деятельности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ст.14.32 </a:t>
            </a:r>
            <a:r>
              <a:rPr lang="ru-RU" sz="2000" u="sng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000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недобросовестную конкуренцию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ст. 14.33 </a:t>
            </a:r>
            <a:r>
              <a:rPr lang="ru-RU" sz="2000" u="sng" dirty="0" err="1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000" u="sng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Принципы </a:t>
            </a:r>
            <a:r>
              <a:rPr lang="ru-RU" sz="2000" b="1" dirty="0" err="1" smtClean="0">
                <a:solidFill>
                  <a:srgbClr val="008080"/>
                </a:solidFill>
              </a:rPr>
              <a:t>гос.политики</a:t>
            </a:r>
            <a:r>
              <a:rPr lang="ru-RU" sz="2000" b="1" dirty="0" smtClean="0">
                <a:solidFill>
                  <a:srgbClr val="008080"/>
                </a:solidFill>
              </a:rPr>
              <a:t> </a:t>
            </a:r>
            <a:r>
              <a:rPr lang="ru-RU" sz="2000" b="1" dirty="0">
                <a:solidFill>
                  <a:srgbClr val="008080"/>
                </a:solidFill>
              </a:rPr>
              <a:t>по развитию </a:t>
            </a:r>
            <a:r>
              <a:rPr lang="ru-RU" sz="2000" b="1" dirty="0" smtClean="0">
                <a:solidFill>
                  <a:srgbClr val="008080"/>
                </a:solidFill>
              </a:rPr>
              <a:t>конкуренции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315" y="1674881"/>
            <a:ext cx="88536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антимонопольной политики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органов государственной власти и органов местного самоуправления за реализацию государственной политики по развитию конкуренции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измеримость результатов государственной политики по развитию конкуренции.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508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092" y="64237"/>
            <a:ext cx="3802368" cy="46340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практики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0853" y="5364908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-41275" y="494687"/>
            <a:ext cx="4053102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</a:t>
            </a:r>
            <a:r>
              <a:rPr lang="ru-RU" sz="1400" b="1" dirty="0" smtClean="0">
                <a:solidFill>
                  <a:srgbClr val="008080"/>
                </a:solidFill>
              </a:rPr>
              <a:t>самоуправления»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953272" y="677348"/>
            <a:ext cx="72977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ru-RU" altLang="ru-RU" sz="2000" b="1" dirty="0" smtClean="0">
                <a:solidFill>
                  <a:srgbClr val="0066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нутренние </a:t>
            </a:r>
            <a:r>
              <a:rPr lang="ru-RU" sz="2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акты компании должны содержать</a:t>
            </a:r>
            <a:r>
              <a:rPr lang="ru-RU" sz="2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порядку проведения оценки рисков нарушения антимонопольного законодательства, связанных с осуществлением хозяйствующим субъектом своей деятельности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меры, направленные на снижение таких рисков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меры, направленные на осуществление хозяйствующим субъектом контроля за функционированием антимонопольного комплаенса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ознакомления работников с данным актом (актами) и (или) данными документами (внутренними политиками, кодексами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/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информацию о должностном лице, ответственном за функционирование антимонопольного комплаенса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12233275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4092" y="64237"/>
            <a:ext cx="3802368" cy="463401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практики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0853" y="5364908"/>
            <a:ext cx="5045531" cy="63971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-41275" y="494687"/>
            <a:ext cx="4053102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</a:t>
            </a:r>
            <a:r>
              <a:rPr lang="ru-RU" sz="1400" b="1" dirty="0" smtClean="0">
                <a:solidFill>
                  <a:srgbClr val="008080"/>
                </a:solidFill>
              </a:rPr>
              <a:t>самоуправления»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953272" y="677348"/>
            <a:ext cx="729773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Ключевые этапы выстраивания комплаенса</a:t>
            </a:r>
            <a:r>
              <a:rPr 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Диагностирование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определение проблем с целью проведения антимонопольного аудита текущей деятельности компании и выявления зон риска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необходимого свода правил, регламентирующего поведение компании и ее сотрудников на рынке. 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 и контроль</a:t>
            </a:r>
          </a:p>
        </p:txBody>
      </p:sp>
    </p:spTree>
    <p:extLst>
      <p:ext uri="{BB962C8B-B14F-4D97-AF65-F5344CB8AC3E}">
        <p14:creationId xmlns="" xmlns:p14="http://schemas.microsoft.com/office/powerpoint/2010/main" val="180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след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4" y="-25399"/>
            <a:ext cx="12287251" cy="691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13"/>
          <p:cNvSpPr>
            <a:spLocks noChangeArrowheads="1"/>
          </p:cNvSpPr>
          <p:nvPr/>
        </p:nvSpPr>
        <p:spPr bwMode="auto">
          <a:xfrm>
            <a:off x="2923117" y="3198284"/>
            <a:ext cx="8737600" cy="46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ru-RU" altLang="en-US" sz="5733" b="1">
                <a:solidFill>
                  <a:srgbClr val="006876"/>
                </a:solidFill>
              </a:rPr>
              <a:t>C</a:t>
            </a:r>
            <a:r>
              <a:rPr lang="ru-RU" altLang="en-US" sz="5333" b="1">
                <a:solidFill>
                  <a:srgbClr val="006876"/>
                </a:solidFill>
              </a:rPr>
              <a:t>пасибо</a:t>
            </a:r>
            <a:r>
              <a:rPr lang="ru-RU" altLang="en-US" sz="5733" b="1">
                <a:solidFill>
                  <a:srgbClr val="006876"/>
                </a:solidFill>
              </a:rPr>
              <a:t> за внимание</a:t>
            </a:r>
            <a:r>
              <a:rPr lang="ru-RU" altLang="en-US" sz="5733" b="1">
                <a:solidFill>
                  <a:srgbClr val="006876"/>
                </a:solidFill>
                <a:latin typeface="Trebuchet MS" panose="020B0603020202020204" pitchFamily="34" charset="0"/>
              </a:rPr>
              <a:t>!</a:t>
            </a: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3790951" y="3716867"/>
            <a:ext cx="700193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9728" tIns="54864" rIns="109728" bIns="5486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006876"/>
                </a:solidFill>
              </a:rPr>
              <a:t>  </a:t>
            </a:r>
            <a:r>
              <a:rPr lang="en-US" altLang="ru-RU" sz="2400" u="sng" dirty="0" smtClean="0">
                <a:solidFill>
                  <a:srgbClr val="009999"/>
                </a:solidFill>
              </a:rPr>
              <a:t>www.belgorod.fas.gov.ru</a:t>
            </a:r>
            <a:endParaRPr lang="en-US" altLang="ru-RU" sz="2400" u="sng" dirty="0">
              <a:solidFill>
                <a:srgbClr val="009999"/>
              </a:solidFill>
            </a:endParaRPr>
          </a:p>
        </p:txBody>
      </p:sp>
      <p:pic>
        <p:nvPicPr>
          <p:cNvPr id="18437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5156200"/>
            <a:ext cx="1075267" cy="117686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62468" y="6333067"/>
            <a:ext cx="1333507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en-US" sz="1467" b="1">
                <a:solidFill>
                  <a:srgbClr val="008080"/>
                </a:solidFill>
              </a:rPr>
              <a:t>ФАС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21234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3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Факторы, препятствующие развитию конкуренции в регионах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339" y="856502"/>
            <a:ext cx="88536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государственно-монополистические тенденции региональных экономик;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подхода «свой» - «чужой» при осуществлении государственных и муниципальных закупок, а также предоставлении прав на государственное и муниципальное имущество;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дискриминационные подходы при предоставлении субсидий;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регионального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протекционизма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6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Цели антимонопольного комплаенса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996287"/>
            <a:ext cx="89256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деятельности федерального органа исполнительной власти требованиям антимонопольного законодательства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требований антимонопольного законодательства в деятельности федерального органа исполнительной власти.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19629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Задачи антимонопольного комплаенса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697120"/>
            <a:ext cx="89256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нарушения антимонопольного законодательства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 нарушения антимонопольного законодательства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соответствием деятельности федерального органа исполнительной власти требованиям антимонопольного законодательства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функционирования в федеральном органе исполнительной власти антимонопольного комплаенса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0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Принципы антимонопольного комплаенса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697120"/>
            <a:ext cx="89256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	заинтересованность руководства федерального органа исполнительной власти в эффективности функционирования антимонопольного комплаенса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	регулярность оценки рисков нарушения антимонопольного законодательства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	обеспечение информационной открытости функционирования в федеральном органе исполнительной власти антимонопольного комплаенса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	непрерывность функционирования антимонопольного комплаенса в федеральном органе исполнительной власти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	совершенствование антимонопольного комплаенса.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0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" y="0"/>
            <a:ext cx="12187188" cy="68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28359" y="5031157"/>
            <a:ext cx="1074059" cy="11755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0416744" y="6237098"/>
            <a:ext cx="1297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b="1" dirty="0">
                <a:solidFill>
                  <a:srgbClr val="008080"/>
                </a:solidFill>
              </a:rPr>
              <a:t>ФАС России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932" y="97629"/>
            <a:ext cx="9026092" cy="6630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8080"/>
                </a:solidFill>
              </a:rPr>
              <a:t>Организационная структура антимонопольного комплаенса</a:t>
            </a:r>
            <a:endParaRPr lang="ru-RU" sz="2000" b="1" dirty="0">
              <a:solidFill>
                <a:srgbClr val="008080"/>
              </a:solidFill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1945527" y="4881759"/>
            <a:ext cx="2500382" cy="12377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8260" tIns="48260" rIns="48260" bIns="48260" numCol="1" spcCol="1270" anchor="ctr" anchorCtr="0">
            <a:no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-3373" y="586566"/>
            <a:ext cx="4119647" cy="0"/>
          </a:xfrm>
          <a:prstGeom prst="line">
            <a:avLst/>
          </a:prstGeom>
          <a:ln w="47625" cap="flat">
            <a:gradFill flip="none" rotWithShape="1">
              <a:gsLst>
                <a:gs pos="12580">
                  <a:srgbClr val="008080"/>
                </a:gs>
                <a:gs pos="0">
                  <a:srgbClr val="006666"/>
                </a:gs>
                <a:gs pos="49000">
                  <a:srgbClr val="009999"/>
                </a:gs>
                <a:gs pos="83000">
                  <a:schemeClr val="tx1"/>
                </a:gs>
                <a:gs pos="100000">
                  <a:schemeClr val="tx1"/>
                </a:gs>
              </a:gsLst>
              <a:lin ang="27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315" y="3444596"/>
            <a:ext cx="9075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632859" y="2229297"/>
            <a:ext cx="4865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8080"/>
                </a:solidFill>
              </a:rPr>
              <a:t>«Внедрение антимонопольного комплаенса органами государственной власти и местного самоуправления</a:t>
            </a:r>
            <a:r>
              <a:rPr lang="ru-RU" sz="1400" b="1" dirty="0" smtClean="0">
                <a:solidFill>
                  <a:srgbClr val="008080"/>
                </a:solidFill>
              </a:rPr>
              <a:t>»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900753"/>
            <a:ext cx="8925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697120"/>
            <a:ext cx="892563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оллегиальный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оценка эффективности организации и функционирования антимонопольного комплаенса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ФОИВ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утверждение описания рисков, мероприятий по устранению (минимизации) рисков, доклада об антимонопольном комплаенсе; применение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подразделение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контроля и анализа эффективности антимонопольного комплаенса.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5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29962</TotalTime>
  <Words>3300</Words>
  <Application>Microsoft Office PowerPoint</Application>
  <PresentationFormat>Произвольный</PresentationFormat>
  <Paragraphs>544</Paragraphs>
  <Slides>42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Ион</vt:lpstr>
      <vt:lpstr>Практика взаимодействия антимонопольных и правоохранительных органов </vt:lpstr>
      <vt:lpstr>*</vt:lpstr>
      <vt:lpstr>Понятие комплаенса</vt:lpstr>
      <vt:lpstr>Принципы гос.политики по развитию конкуренции</vt:lpstr>
      <vt:lpstr>Факторы, препятствующие развитию конкуренции в регионах</vt:lpstr>
      <vt:lpstr>Цели антимонопольного комплаенса</vt:lpstr>
      <vt:lpstr>Задачи антимонопольного комплаенса</vt:lpstr>
      <vt:lpstr>Принципы антимонопольного комплаенса</vt:lpstr>
      <vt:lpstr>Организационная структура антимонопольного комплаенса</vt:lpstr>
      <vt:lpstr>Практика взаимодействия антимонопольных и правоохранительных органов </vt:lpstr>
      <vt:lpstr>Идентификация (выявление) рисков</vt:lpstr>
      <vt:lpstr>Идентификация (выявление) рисков</vt:lpstr>
      <vt:lpstr>Идентификация (выявление) рисков</vt:lpstr>
      <vt:lpstr>Идентификация (выявление) рисков</vt:lpstr>
      <vt:lpstr>Идентификация (выявление) рисков</vt:lpstr>
      <vt:lpstr>Идентификация (выявление) рисков</vt:lpstr>
      <vt:lpstr>Идентификация (выявление) рисков</vt:lpstr>
      <vt:lpstr>Идентификация (выявление) рисков</vt:lpstr>
      <vt:lpstr>Мотивация</vt:lpstr>
      <vt:lpstr>Ответственность</vt:lpstr>
      <vt:lpstr>Контроль и совершенствование</vt:lpstr>
      <vt:lpstr>Анализ рисков и сравнительная оценка</vt:lpstr>
      <vt:lpstr>Матрица рисков</vt:lpstr>
      <vt:lpstr>Анализ рисков и сравнительная оценка</vt:lpstr>
      <vt:lpstr>Ключевые показатели эффективности</vt:lpstr>
      <vt:lpstr>Практика взаимодействия антимонопольных и правоохранительных органов </vt:lpstr>
      <vt:lpstr>Антимонопольные запреты</vt:lpstr>
      <vt:lpstr>Антимонопольные запреты</vt:lpstr>
      <vt:lpstr>Статистика</vt:lpstr>
      <vt:lpstr>Антимонопольные запреты</vt:lpstr>
      <vt:lpstr>Варианты реализации антиконкурентных соглашений</vt:lpstr>
      <vt:lpstr>Мошенничество при реализации картеля </vt:lpstr>
      <vt:lpstr>Коммерческий подкуп при реализации картеля</vt:lpstr>
      <vt:lpstr>Получение взятки при реализации картеля</vt:lpstr>
      <vt:lpstr>Растрата и мошенничество при реализации картеля</vt:lpstr>
      <vt:lpstr>*</vt:lpstr>
      <vt:lpstr>Практика взаимодействия антимонопольных и правоохранительных органов </vt:lpstr>
      <vt:lpstr>Корпоративные практики</vt:lpstr>
      <vt:lpstr>Корпоративные практики</vt:lpstr>
      <vt:lpstr>Корпоративные практики</vt:lpstr>
      <vt:lpstr>Корпоративные практики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Валерьевич Дмитриев</dc:creator>
  <cp:lastModifiedBy>to31-kashu</cp:lastModifiedBy>
  <cp:revision>262</cp:revision>
  <cp:lastPrinted>2019-04-02T07:50:36Z</cp:lastPrinted>
  <dcterms:created xsi:type="dcterms:W3CDTF">2018-12-06T09:21:26Z</dcterms:created>
  <dcterms:modified xsi:type="dcterms:W3CDTF">2019-05-14T15:13:24Z</dcterms:modified>
</cp:coreProperties>
</file>