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xls" ContentType="application/vnd.ms-excel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80" r:id="rId2"/>
    <p:sldMasterId id="2147483793" r:id="rId3"/>
    <p:sldMasterId id="2147483806" r:id="rId4"/>
  </p:sldMasterIdLst>
  <p:notesMasterIdLst>
    <p:notesMasterId r:id="rId42"/>
  </p:notesMasterIdLst>
  <p:handoutMasterIdLst>
    <p:handoutMasterId r:id="rId43"/>
  </p:handoutMasterIdLst>
  <p:sldIdLst>
    <p:sldId id="260" r:id="rId5"/>
    <p:sldId id="377" r:id="rId6"/>
    <p:sldId id="325" r:id="rId7"/>
    <p:sldId id="365" r:id="rId8"/>
    <p:sldId id="366" r:id="rId9"/>
    <p:sldId id="352" r:id="rId10"/>
    <p:sldId id="368" r:id="rId11"/>
    <p:sldId id="329" r:id="rId12"/>
    <p:sldId id="328" r:id="rId13"/>
    <p:sldId id="330" r:id="rId14"/>
    <p:sldId id="332" r:id="rId15"/>
    <p:sldId id="331" r:id="rId16"/>
    <p:sldId id="345" r:id="rId17"/>
    <p:sldId id="335" r:id="rId18"/>
    <p:sldId id="334" r:id="rId19"/>
    <p:sldId id="333" r:id="rId20"/>
    <p:sldId id="336" r:id="rId21"/>
    <p:sldId id="351" r:id="rId22"/>
    <p:sldId id="346" r:id="rId23"/>
    <p:sldId id="343" r:id="rId24"/>
    <p:sldId id="338" r:id="rId25"/>
    <p:sldId id="344" r:id="rId26"/>
    <p:sldId id="324" r:id="rId27"/>
    <p:sldId id="342" r:id="rId28"/>
    <p:sldId id="379" r:id="rId29"/>
    <p:sldId id="378" r:id="rId30"/>
    <p:sldId id="380" r:id="rId31"/>
    <p:sldId id="369" r:id="rId32"/>
    <p:sldId id="371" r:id="rId33"/>
    <p:sldId id="361" r:id="rId34"/>
    <p:sldId id="372" r:id="rId35"/>
    <p:sldId id="348" r:id="rId36"/>
    <p:sldId id="373" r:id="rId37"/>
    <p:sldId id="375" r:id="rId38"/>
    <p:sldId id="376" r:id="rId39"/>
    <p:sldId id="350" r:id="rId40"/>
    <p:sldId id="349" r:id="rId41"/>
  </p:sldIdLst>
  <p:sldSz cx="9144000" cy="6858000" type="screen4x3"/>
  <p:notesSz cx="6858000" cy="9947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339933"/>
    <a:srgbClr val="215381"/>
    <a:srgbClr val="FFFF5D"/>
    <a:srgbClr val="FFF6DD"/>
    <a:srgbClr val="FFF9E7"/>
    <a:srgbClr val="FFFF37"/>
    <a:srgbClr val="FFFF00"/>
    <a:srgbClr val="00C800"/>
    <a:srgbClr val="21BD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11" autoAdjust="0"/>
    <p:restoredTop sz="98014" autoAdjust="0"/>
  </p:normalViewPr>
  <p:slideViewPr>
    <p:cSldViewPr snapToGrid="0">
      <p:cViewPr>
        <p:scale>
          <a:sx n="100" d="100"/>
          <a:sy n="100" d="100"/>
        </p:scale>
        <p:origin x="-186" y="-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-3378" y="-96"/>
      </p:cViewPr>
      <p:guideLst>
        <p:guide orient="horz" pos="3132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851" tIns="45924" rIns="91851" bIns="459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851" tIns="45924" rIns="91851" bIns="459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A8A26A2-2E32-4CF0-A367-997C4816CD45}" type="datetimeFigureOut">
              <a:rPr lang="en-US"/>
              <a:pPr>
                <a:defRPr/>
              </a:pPr>
              <a:t>5/14/2019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8800"/>
            <a:ext cx="2971800" cy="498475"/>
          </a:xfrm>
          <a:prstGeom prst="rect">
            <a:avLst/>
          </a:prstGeom>
        </p:spPr>
        <p:txBody>
          <a:bodyPr vert="horz" lIns="91851" tIns="45924" rIns="91851" bIns="459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8800"/>
            <a:ext cx="2971800" cy="498475"/>
          </a:xfrm>
          <a:prstGeom prst="rect">
            <a:avLst/>
          </a:prstGeom>
        </p:spPr>
        <p:txBody>
          <a:bodyPr vert="horz" lIns="91851" tIns="45924" rIns="91851" bIns="459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65C9FF6-AC9E-4A4C-8BA7-031252D3F5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9198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851" tIns="45924" rIns="91851" bIns="459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851" tIns="45924" rIns="91851" bIns="459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F6650C4-9470-4546-82CC-2FBF4481F9B1}" type="datetimeFigureOut">
              <a:rPr lang="ru-RU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1388" y="746125"/>
            <a:ext cx="4975225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51" tIns="45924" rIns="91851" bIns="45924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6750"/>
          </a:xfrm>
          <a:prstGeom prst="rect">
            <a:avLst/>
          </a:prstGeom>
        </p:spPr>
        <p:txBody>
          <a:bodyPr vert="horz" lIns="91851" tIns="45924" rIns="91851" bIns="45924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1851" tIns="45924" rIns="91851" bIns="459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lIns="91851" tIns="45924" rIns="91851" bIns="459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5FAE24D-C650-4986-AD79-A701E33144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6572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2A7A01-D883-41F9-B223-E0D52D8D063A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D3A5D2-91B6-4CC6-B155-3E79D046F829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795B83-E545-46B6-97DA-A68C98F24B59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3445E-A9AA-4935-85BF-D47A15A1D583}" type="datetimeFigureOut">
              <a:rPr lang="en-US"/>
              <a:pPr>
                <a:defRPr/>
              </a:pPr>
              <a:t>5/14/2019</a:t>
            </a:fld>
            <a:endParaRPr lang="en-US"/>
          </a:p>
        </p:txBody>
      </p:sp>
      <p:sp>
        <p:nvSpPr>
          <p:cNvPr id="5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86600" y="6589713"/>
            <a:ext cx="2057400" cy="31115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 Black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F4821EE-C006-4FC1-9C35-59DAFC3A70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612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423CB-54CF-4353-83DF-97C8FDF5E932}" type="datetimeFigureOut">
              <a:rPr lang="en-US"/>
              <a:pPr>
                <a:defRPr/>
              </a:pPr>
              <a:t>5/14/2019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07FB0-8A6E-47C4-9039-CC63F3F3A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45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89A62-DAB8-49CB-9711-E4A3BBD4DCBB}" type="datetimeFigureOut">
              <a:rPr lang="en-US"/>
              <a:pPr>
                <a:defRPr/>
              </a:pPr>
              <a:t>5/14/2019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F319D-6CD5-4ED1-BADF-77872F5E50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20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13451B0-560D-4BEC-B02B-856DBBC71022}" type="datetimeFigureOut">
              <a:rPr lang="ru-RU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5693E30B-13A9-4F0C-AF89-BCDE7549C5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477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AF0783E-08E1-4507-9DAF-3E357CC6AE95}" type="datetimeFigureOut">
              <a:rPr lang="ru-RU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3955BB0-A0B8-49C6-BEC5-D646F3E365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9417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83D9B9DE-7032-426D-89DE-DDAD7EEBA901}" type="datetimeFigureOut">
              <a:rPr lang="ru-RU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9D47B39-BBD8-476C-A6BA-7E7A1A0807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538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768BC2A-D4E2-4D13-AD7B-1DF5D6B6356A}" type="datetimeFigureOut">
              <a:rPr lang="ru-RU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411DE67-E5BF-42F5-8FED-67BBC9B008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105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47539ED-81F2-42E0-854A-E4D8913AD0FB}" type="datetimeFigureOut">
              <a:rPr lang="ru-RU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C78373C-2D08-41A8-9FD1-3570B061C2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162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15D3EB5-C8BA-4287-8C84-FB86154BB814}" type="datetimeFigureOut">
              <a:rPr lang="ru-RU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F3D5D1A-4F61-4C0E-8F40-8E726F1747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814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8521798F-E2EC-451A-A8B0-6E8413C491E3}" type="datetimeFigureOut">
              <a:rPr lang="ru-RU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365EC70-DD5D-439E-A9DE-A6EE06A035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8335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A442CE4-34E8-4C05-8099-1613E5DDF6E0}" type="datetimeFigureOut">
              <a:rPr lang="ru-RU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12B9CD1-B190-4EB1-835E-5820F07226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202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48679-3DED-42D4-9B5A-65E7781FA79B}" type="datetimeFigureOut">
              <a:rPr lang="en-US"/>
              <a:pPr>
                <a:defRPr/>
              </a:pPr>
              <a:t>5/14/2019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97344-B666-4016-8D0D-4EF9D39F40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5237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DC418A5-EF64-48F3-B94B-791CE1962F42}" type="datetimeFigureOut">
              <a:rPr lang="ru-RU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523A4A4-B2A1-4050-890A-2961FF04A5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521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D2619EE-5BDF-4E79-8F7E-7A4F197F9F9D}" type="datetimeFigureOut">
              <a:rPr lang="ru-RU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D07342B-3766-4B09-801B-69123D77AC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1641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F3B60D8-95EC-4C20-A334-B952E965C1BA}" type="datetimeFigureOut">
              <a:rPr lang="ru-RU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8847BAF9-5133-49B5-B8BF-D19934F954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301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E01816D-BB86-4993-AC94-30646ABA08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8214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49208CF-8086-49D4-A94B-3F17E9CC110D}" type="datetimeFigureOut">
              <a:rPr lang="ru-RU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E9D363F-569F-4C9D-AEDA-A7D88F3E31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7422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F742A60-E40D-45BF-BB12-B02646F6D08B}" type="datetimeFigureOut">
              <a:rPr lang="ru-RU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BA9C3A9-BAE5-4396-9656-5C598D2AC2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0117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7CB9107-6F4F-4871-A61F-73D6F7E3DB29}" type="datetimeFigureOut">
              <a:rPr lang="ru-RU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2727C48-CD89-4628-BF24-48AA1F3FC7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6464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7F9B6CE-5CF7-45DB-A633-B1438019A3C6}" type="datetimeFigureOut">
              <a:rPr lang="ru-RU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522D514-204A-4D5B-AF32-08657990F1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413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EA0DBDA-480B-4AC1-A665-F7D1230BC7A7}" type="datetimeFigureOut">
              <a:rPr lang="ru-RU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924109C-3E81-4BE2-96C3-646143252E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805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58D7012-37F1-45B8-80FF-33DD3364D944}" type="datetimeFigureOut">
              <a:rPr lang="ru-RU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A175441-8BA2-470C-B2BE-DA66474456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431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DB051-ABC6-43C4-9EBE-E8524E4165E8}" type="datetimeFigureOut">
              <a:rPr lang="en-US"/>
              <a:pPr>
                <a:defRPr/>
              </a:pPr>
              <a:t>5/14/2019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21A35-9532-4B00-B8BE-6EC7F8D902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6527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99DA3B0-9F31-48E2-AE0A-0546ABF4EC3C}" type="datetimeFigureOut">
              <a:rPr lang="ru-RU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0B22D9C-1D69-4B2E-BD6E-1FBCF860EC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492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F5FD97C-80CC-430F-8C06-6CAD3D1B5DBF}" type="datetimeFigureOut">
              <a:rPr lang="ru-RU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30C307F-2BCD-4E74-831C-5847621982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2381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E78617E-8A6B-43BB-8F4B-0E1A550285B8}" type="datetimeFigureOut">
              <a:rPr lang="ru-RU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635EEEB-DCD7-4EF6-B37C-4A606833F8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3329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E5AD7C4-591E-4F73-9890-50E5B77DF868}" type="datetimeFigureOut">
              <a:rPr lang="ru-RU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AD4E709-373A-42B6-9260-AF34EC6735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0441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187AF76-45F3-4573-9085-D9218F222844}" type="datetimeFigureOut">
              <a:rPr lang="ru-RU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C323D7C-3406-4975-9C42-AB365B333A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832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CBEAC65-CC0F-46BA-8D55-DF6DDC2E43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7818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88799CB-6690-424A-937F-8641A32BB8B8}" type="datetimeFigureOut">
              <a:rPr lang="ru-RU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21085FA-515A-4ECF-8ADF-22F8AC18C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0551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01B5E08-05EB-4EE3-8A1F-49FCE8914E06}" type="datetimeFigureOut">
              <a:rPr lang="ru-RU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834F488A-0A2A-4966-88A3-4CBB90FAF9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8338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5326830-BE25-4CBE-A353-5A654FF2E9E9}" type="datetimeFigureOut">
              <a:rPr lang="ru-RU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17BEEDD-8EFD-4181-9D6B-45E798AD83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1713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BA06C0A-50A2-4A18-871C-8FF3A9533021}" type="datetimeFigureOut">
              <a:rPr lang="ru-RU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4706149-1B51-4515-8F3D-88D590C153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319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7CA15-E9A0-42E6-8E0F-269AA58216FA}" type="datetimeFigureOut">
              <a:rPr lang="en-US"/>
              <a:pPr>
                <a:defRPr/>
              </a:pPr>
              <a:t>5/14/2019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3CC7F-DD8B-433E-BF1A-BEF49728B1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1283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7E24371-802F-4CF1-8A21-6901264CACE0}" type="datetimeFigureOut">
              <a:rPr lang="ru-RU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8DAB1DB2-D46C-408C-A8D0-22017EB23B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570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5C9EFB2-AD4B-4EA6-9A0D-FC7776A58E99}" type="datetimeFigureOut">
              <a:rPr lang="ru-RU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67904E9-2375-4962-8537-7E990E34B2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0759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852F3B72-BE0B-42F8-A82E-201FD7E0967B}" type="datetimeFigureOut">
              <a:rPr lang="ru-RU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E0DA5A3-1AC5-480C-82EA-94808A7AEC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1092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0F40BA9-763F-41DF-8B47-C3494F661D89}" type="datetimeFigureOut">
              <a:rPr lang="ru-RU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54B0584C-A2B9-42F7-930F-BF140EE61D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9271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53EE8D7-4A6A-4696-916F-D893D8464CF3}" type="datetimeFigureOut">
              <a:rPr lang="ru-RU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0645D9D-E302-4DE2-9037-A042A8B8CB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7431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922C9E1-E5EF-4DA3-83A7-04E0BBEAA4AB}" type="datetimeFigureOut">
              <a:rPr lang="ru-RU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D3C297A-E9F6-48EF-8861-4ECCF2D405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2588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0270F8C-F13E-4227-9FA8-E87DBAB4BA1D}" type="datetimeFigureOut">
              <a:rPr lang="ru-RU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8F048CEE-AD0C-4F8C-B499-E0A3DFE5EE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2754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CBDC8FB-CDBE-4775-8244-D92D07D596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478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6391E-83C6-48C1-9085-3BCA97665662}" type="datetimeFigureOut">
              <a:rPr lang="en-US"/>
              <a:pPr>
                <a:defRPr/>
              </a:pPr>
              <a:t>5/14/2019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D3AEB-2AE6-4430-B5A4-2C0F27C9A6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705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2B048-92ED-44CE-9117-870147D67A3E}" type="datetimeFigureOut">
              <a:rPr lang="en-US"/>
              <a:pPr>
                <a:defRPr/>
              </a:pPr>
              <a:t>5/14/2019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B82D0-6535-44D4-8196-D3F4A181A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821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2F3C6-4F6C-413D-AA6A-53FDFB2FEBCE}" type="datetimeFigureOut">
              <a:rPr lang="en-US"/>
              <a:pPr>
                <a:defRPr/>
              </a:pPr>
              <a:t>5/14/2019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5F526-C377-4DA5-AFCE-11D8FDD064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39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53FB7-FD91-4A51-84A5-379BC962DBAD}" type="datetimeFigureOut">
              <a:rPr lang="en-US"/>
              <a:pPr>
                <a:defRPr/>
              </a:pPr>
              <a:t>5/14/2019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3076A-C7A1-4CC1-A832-07D21018B7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61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9685C-53B3-4FB9-BA34-F59CB94DD567}" type="datetimeFigureOut">
              <a:rPr lang="en-US"/>
              <a:pPr>
                <a:defRPr/>
              </a:pPr>
              <a:t>5/14/2019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756EB-6894-4785-867C-A187593737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18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9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46113" y="1465263"/>
            <a:ext cx="7869237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F2F2C44-52EE-4F27-A9BA-410EB461D657}" type="datetimeFigureOut">
              <a:rPr lang="en-US"/>
              <a:pPr>
                <a:defRPr/>
              </a:pPr>
              <a:t>5/14/2019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7E76E5D-FCE5-4760-B7E0-6CEF29C87F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Title Placeholder 1"/>
          <p:cNvSpPr>
            <a:spLocks noGrp="1"/>
          </p:cNvSpPr>
          <p:nvPr>
            <p:ph type="title"/>
          </p:nvPr>
        </p:nvSpPr>
        <p:spPr bwMode="auto">
          <a:xfrm>
            <a:off x="658813" y="0"/>
            <a:ext cx="7839075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7058FF8D-4C6D-4CC5-9EC5-D6748C27BDA1}" type="datetimeFigureOut">
              <a:rPr lang="ru-RU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6E23DB80-45E0-4C07-B002-EFCFCCB85D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A7569CDC-9B4C-4109-AE46-0999FA963098}" type="datetimeFigureOut">
              <a:rPr lang="ru-RU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2C4BE69-46A7-4057-8F91-D2B128F481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09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C9649B00-7662-4029-BD71-698C45FA6CED}" type="datetimeFigureOut">
              <a:rPr lang="ru-RU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A0B6A798-B670-4602-90FA-318EC85EA9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_____Microsoft_Excel_97-20031.xls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_____Microsoft_Excel_97-20032.xls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_____Microsoft_Excel_97-20033.xls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4.png"/><Relationship Id="rId4" Type="http://schemas.openxmlformats.org/officeDocument/2006/relationships/image" Target="../media/image3.emf"/><Relationship Id="rId9" Type="http://schemas.openxmlformats.org/officeDocument/2006/relationships/oleObject" Target="../embeddings/_____Microsoft_Excel_97-20034.xls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_____Microsoft_Excel_97-20035.xls"/><Relationship Id="rId5" Type="http://schemas.openxmlformats.org/officeDocument/2006/relationships/oleObject" Target="../embeddings/oleObject5.bin"/><Relationship Id="rId4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_____Microsoft_Excel_97-20036.xls"/><Relationship Id="rId5" Type="http://schemas.openxmlformats.org/officeDocument/2006/relationships/oleObject" Target="../embeddings/oleObject6.bin"/><Relationship Id="rId4" Type="http://schemas.openxmlformats.org/officeDocument/2006/relationships/image" Target="../media/image3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_____Microsoft_Excel_97-20037.xls"/><Relationship Id="rId5" Type="http://schemas.openxmlformats.org/officeDocument/2006/relationships/oleObject" Target="../embeddings/oleObject7.bin"/><Relationship Id="rId10" Type="http://schemas.openxmlformats.org/officeDocument/2006/relationships/image" Target="../media/image18.png"/><Relationship Id="rId4" Type="http://schemas.openxmlformats.org/officeDocument/2006/relationships/image" Target="../media/image3.emf"/><Relationship Id="rId9" Type="http://schemas.openxmlformats.org/officeDocument/2006/relationships/oleObject" Target="../embeddings/_____Microsoft_Excel_97-20038.xls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12" Type="http://schemas.openxmlformats.org/officeDocument/2006/relationships/oleObject" Target="../embeddings/_____Microsoft_Excel_97-200311.xls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_____Microsoft_Excel_97-20039.xls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9.bin"/><Relationship Id="rId10" Type="http://schemas.openxmlformats.org/officeDocument/2006/relationships/image" Target="../media/image20.png"/><Relationship Id="rId4" Type="http://schemas.openxmlformats.org/officeDocument/2006/relationships/image" Target="../media/image3.emf"/><Relationship Id="rId9" Type="http://schemas.openxmlformats.org/officeDocument/2006/relationships/oleObject" Target="../embeddings/_____Microsoft_Excel_97-200310.xls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_____Microsoft_Excel_97-200312.xls"/><Relationship Id="rId5" Type="http://schemas.openxmlformats.org/officeDocument/2006/relationships/oleObject" Target="../embeddings/oleObject12.bin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12" Type="http://schemas.openxmlformats.org/officeDocument/2006/relationships/oleObject" Target="../embeddings/_____Microsoft_Excel_97-200315.xls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_____Microsoft_Excel_97-200313.xls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24.png"/><Relationship Id="rId4" Type="http://schemas.openxmlformats.org/officeDocument/2006/relationships/image" Target="../media/image3.emf"/><Relationship Id="rId9" Type="http://schemas.openxmlformats.org/officeDocument/2006/relationships/oleObject" Target="../embeddings/_____Microsoft_Excel_97-200314.xls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_____Microsoft_Excel_97-200316.xls"/><Relationship Id="rId5" Type="http://schemas.openxmlformats.org/officeDocument/2006/relationships/oleObject" Target="../embeddings/oleObject16.bin"/><Relationship Id="rId4" Type="http://schemas.openxmlformats.org/officeDocument/2006/relationships/image" Target="../media/image3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13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12" Type="http://schemas.openxmlformats.org/officeDocument/2006/relationships/oleObject" Target="../embeddings/_____Microsoft_Excel_97-200319.xls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_____Microsoft_Excel_97-200317.xls"/><Relationship Id="rId11" Type="http://schemas.openxmlformats.org/officeDocument/2006/relationships/oleObject" Target="../embeddings/oleObject19.bin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28.png"/><Relationship Id="rId4" Type="http://schemas.openxmlformats.org/officeDocument/2006/relationships/image" Target="../media/image3.emf"/><Relationship Id="rId9" Type="http://schemas.openxmlformats.org/officeDocument/2006/relationships/oleObject" Target="../embeddings/_____Microsoft_Excel_97-200318.xls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47.jpeg"/><Relationship Id="rId26" Type="http://schemas.openxmlformats.org/officeDocument/2006/relationships/image" Target="../media/image2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34.png"/><Relationship Id="rId7" Type="http://schemas.openxmlformats.org/officeDocument/2006/relationships/image" Target="../media/image39.gif"/><Relationship Id="rId12" Type="http://schemas.openxmlformats.org/officeDocument/2006/relationships/image" Target="../media/image44.png"/><Relationship Id="rId17" Type="http://schemas.openxmlformats.org/officeDocument/2006/relationships/image" Target="../media/image46.png"/><Relationship Id="rId25" Type="http://schemas.openxmlformats.org/officeDocument/2006/relationships/image" Target="../media/image35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3.png"/><Relationship Id="rId20" Type="http://schemas.openxmlformats.org/officeDocument/2006/relationships/oleObject" Target="../embeddings/_____Microsoft_Excel_97-200321.xls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8.jpeg"/><Relationship Id="rId11" Type="http://schemas.openxmlformats.org/officeDocument/2006/relationships/image" Target="../media/image43.png"/><Relationship Id="rId24" Type="http://schemas.openxmlformats.org/officeDocument/2006/relationships/oleObject" Target="../embeddings/_____Microsoft_Excel_97-200322.xls"/><Relationship Id="rId5" Type="http://schemas.openxmlformats.org/officeDocument/2006/relationships/image" Target="../media/image37.gif"/><Relationship Id="rId15" Type="http://schemas.openxmlformats.org/officeDocument/2006/relationships/oleObject" Target="../embeddings/_____Microsoft_Excel_97-200320.xls"/><Relationship Id="rId23" Type="http://schemas.openxmlformats.org/officeDocument/2006/relationships/oleObject" Target="../embeddings/oleObject22.bin"/><Relationship Id="rId10" Type="http://schemas.openxmlformats.org/officeDocument/2006/relationships/image" Target="../media/image42.png"/><Relationship Id="rId19" Type="http://schemas.openxmlformats.org/officeDocument/2006/relationships/oleObject" Target="../embeddings/oleObject21.bin"/><Relationship Id="rId4" Type="http://schemas.openxmlformats.org/officeDocument/2006/relationships/image" Target="../media/image36.jpeg"/><Relationship Id="rId9" Type="http://schemas.openxmlformats.org/officeDocument/2006/relationships/image" Target="../media/image41.png"/><Relationship Id="rId14" Type="http://schemas.openxmlformats.org/officeDocument/2006/relationships/oleObject" Target="../embeddings/oleObject20.bin"/><Relationship Id="rId22" Type="http://schemas.openxmlformats.org/officeDocument/2006/relationships/image" Target="../media/image48.jpeg"/><Relationship Id="rId27" Type="http://schemas.openxmlformats.org/officeDocument/2006/relationships/image" Target="../media/image3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image" Target="../media/image3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1.png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9.png"/><Relationship Id="rId11" Type="http://schemas.openxmlformats.org/officeDocument/2006/relationships/image" Target="../media/image52.jpeg"/><Relationship Id="rId5" Type="http://schemas.openxmlformats.org/officeDocument/2006/relationships/oleObject" Target="../embeddings/_____Microsoft_Excel_97-200323.xls"/><Relationship Id="rId10" Type="http://schemas.openxmlformats.org/officeDocument/2006/relationships/image" Target="../media/image50.png"/><Relationship Id="rId4" Type="http://schemas.openxmlformats.org/officeDocument/2006/relationships/oleObject" Target="../embeddings/oleObject23.bin"/><Relationship Id="rId9" Type="http://schemas.openxmlformats.org/officeDocument/2006/relationships/oleObject" Target="../embeddings/_____Microsoft_Excel_97-200324.xls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3.emf"/><Relationship Id="rId7" Type="http://schemas.openxmlformats.org/officeDocument/2006/relationships/image" Target="../media/image5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-7938" y="0"/>
            <a:ext cx="91519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-12700" y="5129213"/>
            <a:ext cx="9156700" cy="1728787"/>
          </a:xfrm>
          <a:prstGeom prst="rect">
            <a:avLst/>
          </a:prstGeom>
          <a:gradFill>
            <a:gsLst>
              <a:gs pos="100000">
                <a:schemeClr val="bg1">
                  <a:lumMod val="75000"/>
                </a:schemeClr>
              </a:gs>
              <a:gs pos="0">
                <a:schemeClr val="bg1">
                  <a:lumMod val="75000"/>
                </a:schemeClr>
              </a:gs>
              <a:gs pos="65000">
                <a:schemeClr val="bg1">
                  <a:lumMod val="95000"/>
                </a:schemeClr>
              </a:gs>
              <a:gs pos="35000">
                <a:schemeClr val="bg1">
                  <a:lumMod val="9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^</a:t>
            </a:r>
            <a:endParaRPr lang="ru-RU" dirty="0"/>
          </a:p>
        </p:txBody>
      </p:sp>
      <p:sp>
        <p:nvSpPr>
          <p:cNvPr id="22" name="Трапеция 21"/>
          <p:cNvSpPr/>
          <p:nvPr/>
        </p:nvSpPr>
        <p:spPr>
          <a:xfrm>
            <a:off x="3757613" y="5726113"/>
            <a:ext cx="5703887" cy="338137"/>
          </a:xfrm>
          <a:prstGeom prst="trapezoid">
            <a:avLst>
              <a:gd name="adj" fmla="val 73775"/>
            </a:avLst>
          </a:prstGeom>
          <a:solidFill>
            <a:schemeClr val="bg1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7938" y="0"/>
            <a:ext cx="9156701" cy="1360488"/>
          </a:xfrm>
          <a:prstGeom prst="rect">
            <a:avLst/>
          </a:prstGeom>
          <a:gradFill>
            <a:gsLst>
              <a:gs pos="100000">
                <a:schemeClr val="bg1">
                  <a:lumMod val="75000"/>
                </a:schemeClr>
              </a:gs>
              <a:gs pos="0">
                <a:schemeClr val="bg1">
                  <a:lumMod val="75000"/>
                </a:schemeClr>
              </a:gs>
              <a:gs pos="65000">
                <a:schemeClr val="bg1">
                  <a:lumMod val="95000"/>
                </a:schemeClr>
              </a:gs>
              <a:gs pos="35000">
                <a:schemeClr val="bg1">
                  <a:lumMod val="9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^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7938" y="1347788"/>
            <a:ext cx="9151938" cy="76200"/>
          </a:xfrm>
          <a:prstGeom prst="rect">
            <a:avLst/>
          </a:prstGeom>
          <a:gradFill>
            <a:gsLst>
              <a:gs pos="0">
                <a:srgbClr val="0070C0"/>
              </a:gs>
              <a:gs pos="75000">
                <a:srgbClr val="0996FF"/>
              </a:gs>
              <a:gs pos="25000">
                <a:srgbClr val="0996FF"/>
              </a:gs>
              <a:gs pos="50000">
                <a:srgbClr val="1199FF"/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3015" name="TextBox 36"/>
          <p:cNvSpPr txBox="1">
            <a:spLocks noChangeArrowheads="1"/>
          </p:cNvSpPr>
          <p:nvPr/>
        </p:nvSpPr>
        <p:spPr bwMode="auto">
          <a:xfrm>
            <a:off x="4773613" y="8720138"/>
            <a:ext cx="375761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lnSpc>
                <a:spcPct val="120000"/>
              </a:lnSpc>
            </a:pPr>
            <a:r>
              <a:rPr lang="ru-RU" altLang="ru-RU">
                <a:solidFill>
                  <a:schemeClr val="bg1"/>
                </a:solidFill>
                <a:latin typeface="Arial Black" pitchFamily="34" charset="0"/>
              </a:rPr>
              <a:t>О.Абрамов</a:t>
            </a:r>
            <a:r>
              <a:rPr lang="en-US" altLang="ru-RU">
                <a:solidFill>
                  <a:schemeClr val="bg1"/>
                </a:solidFill>
                <a:latin typeface="Arial Black" pitchFamily="34" charset="0"/>
              </a:rPr>
              <a:t> </a:t>
            </a:r>
            <a:endParaRPr lang="ru-RU" altLang="ru-RU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6" name="Rectangle 12"/>
          <p:cNvSpPr>
            <a:spLocks noChangeArrowheads="1"/>
          </p:cNvSpPr>
          <p:nvPr/>
        </p:nvSpPr>
        <p:spPr bwMode="auto">
          <a:xfrm>
            <a:off x="-12700" y="2212975"/>
            <a:ext cx="9161463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29125" algn="l"/>
              </a:tabLst>
              <a:defRPr/>
            </a:pPr>
            <a:r>
              <a:rPr lang="ru-RU" sz="2600" b="1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cs typeface="Times New Roman" pitchFamily="18" charset="0"/>
              </a:rPr>
              <a:t>О развитии конкурентной среды на рынках товаров, работ и услуг Белгородской области по итогам 201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cs typeface="Times New Roman" pitchFamily="18" charset="0"/>
              </a:rPr>
              <a:t>8</a:t>
            </a:r>
            <a:r>
              <a:rPr lang="ru-RU" sz="2600" b="1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cs typeface="Times New Roman" pitchFamily="18" charset="0"/>
              </a:rPr>
              <a:t> года и перспективах на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429125" algn="l"/>
              </a:tabLst>
              <a:defRPr/>
            </a:pPr>
            <a:r>
              <a:rPr lang="ru-RU" sz="2600" b="1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cs typeface="Times New Roman" pitchFamily="18" charset="0"/>
              </a:rPr>
              <a:t>201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cs typeface="Times New Roman" pitchFamily="18" charset="0"/>
              </a:rPr>
              <a:t>9</a:t>
            </a:r>
            <a:r>
              <a:rPr lang="ru-RU" sz="2600" b="1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cs typeface="Times New Roman" pitchFamily="18" charset="0"/>
              </a:rPr>
              <a:t> год в рамках внедрения стандарта развития конкуренции в субъектах Российской Федерации</a:t>
            </a:r>
          </a:p>
        </p:txBody>
      </p:sp>
      <p:sp>
        <p:nvSpPr>
          <p:cNvPr id="5" name="Параллелограмм 4"/>
          <p:cNvSpPr/>
          <p:nvPr/>
        </p:nvSpPr>
        <p:spPr>
          <a:xfrm>
            <a:off x="3757613" y="177800"/>
            <a:ext cx="6059487" cy="728663"/>
          </a:xfrm>
          <a:prstGeom prst="parallelogram">
            <a:avLst>
              <a:gd name="adj" fmla="val 75498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Трапеция 5"/>
          <p:cNvSpPr/>
          <p:nvPr/>
        </p:nvSpPr>
        <p:spPr>
          <a:xfrm rot="10800000">
            <a:off x="-368300" y="0"/>
            <a:ext cx="5789613" cy="533400"/>
          </a:xfrm>
          <a:prstGeom prst="trapezoid">
            <a:avLst>
              <a:gd name="adj" fmla="val 63953"/>
            </a:avLst>
          </a:prstGeom>
          <a:solidFill>
            <a:schemeClr val="bg1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8" name="Рисунок 37" descr="Герб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65600" y="1025525"/>
            <a:ext cx="811213" cy="965200"/>
          </a:xfrm>
          <a:prstGeom prst="rect">
            <a:avLst/>
          </a:prstGeom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-12700" y="5092700"/>
            <a:ext cx="9161463" cy="74613"/>
          </a:xfrm>
          <a:prstGeom prst="rect">
            <a:avLst/>
          </a:prstGeom>
          <a:gradFill>
            <a:gsLst>
              <a:gs pos="0">
                <a:srgbClr val="0070C0"/>
              </a:gs>
              <a:gs pos="75000">
                <a:srgbClr val="0996FF"/>
              </a:gs>
              <a:gs pos="25000">
                <a:srgbClr val="0996FF"/>
              </a:gs>
              <a:gs pos="50000">
                <a:srgbClr val="1199FF"/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Параллелограмм 19"/>
          <p:cNvSpPr/>
          <p:nvPr/>
        </p:nvSpPr>
        <p:spPr>
          <a:xfrm>
            <a:off x="1266825" y="6057900"/>
            <a:ext cx="8550275" cy="800100"/>
          </a:xfrm>
          <a:prstGeom prst="parallelogram">
            <a:avLst>
              <a:gd name="adj" fmla="val 75498"/>
            </a:avLst>
          </a:prstGeom>
          <a:solidFill>
            <a:srgbClr val="5B9BD5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86" name="Прямоугольник 1"/>
          <p:cNvSpPr>
            <a:spLocks noChangeArrowheads="1"/>
          </p:cNvSpPr>
          <p:nvPr/>
        </p:nvSpPr>
        <p:spPr bwMode="auto">
          <a:xfrm>
            <a:off x="719138" y="6149975"/>
            <a:ext cx="84026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ru-RU" alt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Департамент экономического развития</a:t>
            </a:r>
          </a:p>
          <a:p>
            <a:pPr algn="r">
              <a:defRPr/>
            </a:pPr>
            <a:r>
              <a:rPr lang="ru-RU" alt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Белгородской области</a:t>
            </a:r>
            <a:endParaRPr lang="ru-RU" alt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6305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65000">
                <a:schemeClr val="bg1">
                  <a:lumMod val="9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50813" y="87313"/>
            <a:ext cx="8853487" cy="839787"/>
          </a:xfrm>
          <a:prstGeom prst="rect">
            <a:avLst/>
          </a:prstGeom>
          <a:gradFill flip="none" rotWithShape="1">
            <a:gsLst>
              <a:gs pos="35000">
                <a:schemeClr val="bg1">
                  <a:alpha val="95000"/>
                </a:schemeClr>
              </a:gs>
              <a:gs pos="100000">
                <a:schemeClr val="bg2">
                  <a:lumMod val="90000"/>
                </a:schemeClr>
              </a:gs>
              <a:gs pos="0">
                <a:schemeClr val="bg2">
                  <a:lumMod val="90000"/>
                </a:schemeClr>
              </a:gs>
              <a:gs pos="65000">
                <a:schemeClr val="bg1">
                  <a:alpha val="9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0813" y="930275"/>
            <a:ext cx="8853487" cy="5675313"/>
          </a:xfrm>
          <a:prstGeom prst="rect">
            <a:avLst/>
          </a:prstGeom>
          <a:gradFill flip="none" rotWithShape="1">
            <a:gsLst>
              <a:gs pos="100000">
                <a:srgbClr val="BFD0EB"/>
              </a:gs>
              <a:gs pos="0">
                <a:srgbClr val="BFD0EB"/>
              </a:gs>
              <a:gs pos="65000">
                <a:schemeClr val="bg1"/>
              </a:gs>
              <a:gs pos="35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2229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2B7A928-4680-4921-9177-F180DBF0BE85}" type="slidenum">
              <a:rPr lang="en-US" altLang="ru-RU" smtClean="0">
                <a:latin typeface="Arial Black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ru-RU" smtClean="0">
              <a:latin typeface="Arial Black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50813" y="930275"/>
            <a:ext cx="8853487" cy="69850"/>
          </a:xfrm>
          <a:prstGeom prst="rect">
            <a:avLst/>
          </a:prstGeom>
          <a:gradFill>
            <a:gsLst>
              <a:gs pos="0">
                <a:srgbClr val="0070C0"/>
              </a:gs>
              <a:gs pos="75000">
                <a:srgbClr val="0996FF"/>
              </a:gs>
              <a:gs pos="25000">
                <a:srgbClr val="0996FF"/>
              </a:gs>
              <a:gs pos="50000">
                <a:srgbClr val="1199FF"/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4" name="Рисунок 33" descr="Герб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8" y="133350"/>
            <a:ext cx="619125" cy="736600"/>
          </a:xfrm>
          <a:prstGeom prst="rect">
            <a:avLst/>
          </a:prstGeom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"/>
          <p:cNvSpPr txBox="1">
            <a:spLocks noChangeArrowheads="1"/>
          </p:cNvSpPr>
          <p:nvPr/>
        </p:nvSpPr>
        <p:spPr bwMode="auto">
          <a:xfrm>
            <a:off x="871538" y="87313"/>
            <a:ext cx="81327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Структура доклада «О состоянии и развитии 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конкурентной среды на рынках товаров работ и услуг Белгородской области» по итогам 2018 года</a:t>
            </a:r>
          </a:p>
        </p:txBody>
      </p:sp>
      <p:pic>
        <p:nvPicPr>
          <p:cNvPr id="52233" name="Picture 9" descr="Picture4"/>
          <p:cNvPicPr>
            <a:picLocks noChangeAspect="1" noChangeArrowheads="1"/>
          </p:cNvPicPr>
          <p:nvPr/>
        </p:nvPicPr>
        <p:blipFill>
          <a:blip r:embed="rId3" cstate="print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65113" y="147638"/>
            <a:ext cx="6746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4" name="Rectangle 17"/>
          <p:cNvSpPr>
            <a:spLocks noChangeArrowheads="1"/>
          </p:cNvSpPr>
          <p:nvPr/>
        </p:nvSpPr>
        <p:spPr bwMode="auto">
          <a:xfrm>
            <a:off x="150813" y="1019175"/>
            <a:ext cx="8853487" cy="438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indent="450850" algn="just">
              <a:spcAft>
                <a:spcPts val="600"/>
              </a:spcAft>
              <a:tabLst>
                <a:tab pos="6115050" algn="r"/>
              </a:tabLst>
            </a:pPr>
            <a:r>
              <a:rPr lang="ru-RU" altLang="ru-RU" sz="1300" b="1" i="1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3.5.</a:t>
            </a:r>
            <a:r>
              <a:rPr lang="en-US" altLang="ru-RU" sz="1300" b="1" i="1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 </a:t>
            </a:r>
            <a:r>
              <a:rPr lang="ru-RU" altLang="ru-RU" sz="1300" b="1" i="1">
                <a:latin typeface="Arial" charset="0"/>
                <a:cs typeface="Times New Roman" pitchFamily="18" charset="0"/>
              </a:rPr>
              <a:t>Утверждение плана мероприятий («дорожной карты») по содействию развитию конкуренции в области, подготовленного в соответствии с положениями Стандарта</a:t>
            </a:r>
            <a:endParaRPr lang="ru-RU" altLang="ru-RU" sz="600" b="1" i="1">
              <a:latin typeface="Arial" charset="0"/>
            </a:endParaRPr>
          </a:p>
          <a:p>
            <a:pPr indent="450850" algn="just">
              <a:spcAft>
                <a:spcPts val="600"/>
              </a:spcAft>
              <a:tabLst>
                <a:tab pos="6115050" algn="r"/>
              </a:tabLst>
            </a:pPr>
            <a:r>
              <a:rPr lang="ru-RU" altLang="ru-RU" sz="1300" b="1" i="1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3.6.</a:t>
            </a:r>
            <a:r>
              <a:rPr lang="en-US" altLang="ru-RU" sz="1300" b="1" i="1">
                <a:latin typeface="Arial" charset="0"/>
                <a:cs typeface="Times New Roman" pitchFamily="18" charset="0"/>
              </a:rPr>
              <a:t> </a:t>
            </a:r>
            <a:r>
              <a:rPr lang="ru-RU" altLang="ru-RU" sz="1300" b="1" i="1">
                <a:latin typeface="Arial" charset="0"/>
                <a:cs typeface="Times New Roman" pitchFamily="18" charset="0"/>
              </a:rPr>
              <a:t>Подготовка ежегодного доклада о состоянии и развитии конкурентной среды на рынках товаров, работ и услуг области, подготовленного в соответствии с положениями Стандарта</a:t>
            </a:r>
            <a:endParaRPr lang="ru-RU" altLang="ru-RU" sz="600" b="1" i="1">
              <a:latin typeface="Arial" charset="0"/>
            </a:endParaRPr>
          </a:p>
          <a:p>
            <a:pPr indent="450850" algn="just">
              <a:spcAft>
                <a:spcPts val="600"/>
              </a:spcAft>
              <a:tabLst>
                <a:tab pos="6115050" algn="r"/>
              </a:tabLst>
            </a:pPr>
            <a:r>
              <a:rPr lang="ru-RU" altLang="ru-RU" sz="1300" b="1" i="1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3.7.</a:t>
            </a:r>
            <a:r>
              <a:rPr lang="en-US" altLang="ru-RU" sz="1300" b="1" i="1">
                <a:latin typeface="Arial" charset="0"/>
                <a:cs typeface="Times New Roman" pitchFamily="18" charset="0"/>
              </a:rPr>
              <a:t> </a:t>
            </a:r>
            <a:r>
              <a:rPr lang="ru-RU" altLang="ru-RU" sz="1300" b="1" i="1">
                <a:latin typeface="Arial" charset="0"/>
                <a:cs typeface="Times New Roman" pitchFamily="18" charset="0"/>
              </a:rPr>
              <a:t>Создание и реализация механизмов общественного контроля за деятельностью субъектов естественных монополий</a:t>
            </a:r>
            <a:endParaRPr lang="ru-RU" altLang="ru-RU" sz="600" b="1" i="1">
              <a:latin typeface="Arial" charset="0"/>
            </a:endParaRPr>
          </a:p>
          <a:p>
            <a:pPr indent="450850" algn="just">
              <a:spcAft>
                <a:spcPts val="600"/>
              </a:spcAft>
              <a:tabLst>
                <a:tab pos="6115050" algn="r"/>
              </a:tabLst>
            </a:pPr>
            <a:r>
              <a:rPr lang="ru-RU" altLang="ru-RU" sz="1300">
                <a:solidFill>
                  <a:srgbClr val="C00000"/>
                </a:solidFill>
                <a:latin typeface="Arial" charset="0"/>
              </a:rPr>
              <a:t>3.7.1.</a:t>
            </a:r>
            <a:r>
              <a:rPr lang="en-US" altLang="ru-RU" sz="1300">
                <a:latin typeface="Arial" charset="0"/>
              </a:rPr>
              <a:t> </a:t>
            </a:r>
            <a:r>
              <a:rPr lang="ru-RU" altLang="ru-RU" sz="1300">
                <a:latin typeface="Arial" charset="0"/>
              </a:rPr>
              <a:t>Итоги мониторинга деятельности субъектов естественных монополий на территории области</a:t>
            </a:r>
            <a:endParaRPr lang="ru-RU" altLang="ru-RU" sz="600">
              <a:latin typeface="Arial" charset="0"/>
            </a:endParaRPr>
          </a:p>
          <a:p>
            <a:pPr indent="450850" algn="just">
              <a:spcAft>
                <a:spcPts val="600"/>
              </a:spcAft>
              <a:tabLst>
                <a:tab pos="6115050" algn="r"/>
              </a:tabLst>
            </a:pPr>
            <a:r>
              <a:rPr lang="ru-RU" altLang="ru-RU" sz="1300">
                <a:solidFill>
                  <a:srgbClr val="C00000"/>
                </a:solidFill>
                <a:latin typeface="Arial" charset="0"/>
              </a:rPr>
              <a:t>3.7.2.</a:t>
            </a:r>
            <a:r>
              <a:rPr lang="en-US" altLang="ru-RU" sz="1300">
                <a:latin typeface="Arial" charset="0"/>
              </a:rPr>
              <a:t> </a:t>
            </a:r>
            <a:r>
              <a:rPr lang="ru-RU" altLang="ru-RU" sz="1300">
                <a:latin typeface="Arial" charset="0"/>
              </a:rPr>
              <a:t>Сведения о наличии межотраслевого совета потребителей при высшем должностном лице субъекта Российской Федерации</a:t>
            </a:r>
            <a:endParaRPr lang="ru-RU" altLang="ru-RU" sz="600">
              <a:latin typeface="Arial" charset="0"/>
            </a:endParaRPr>
          </a:p>
          <a:p>
            <a:pPr indent="450850" algn="just">
              <a:spcAft>
                <a:spcPts val="600"/>
              </a:spcAft>
              <a:tabLst>
                <a:tab pos="6115050" algn="r"/>
              </a:tabLst>
            </a:pPr>
            <a:r>
              <a:rPr lang="ru-RU" altLang="ru-RU" sz="1300">
                <a:solidFill>
                  <a:srgbClr val="C00000"/>
                </a:solidFill>
                <a:latin typeface="Arial" charset="0"/>
              </a:rPr>
              <a:t>3.7.3.</a:t>
            </a:r>
            <a:r>
              <a:rPr lang="en-US" altLang="ru-RU" sz="1300">
                <a:latin typeface="Arial" charset="0"/>
              </a:rPr>
              <a:t> </a:t>
            </a:r>
            <a:r>
              <a:rPr lang="ru-RU" altLang="ru-RU" sz="1300">
                <a:latin typeface="Arial" charset="0"/>
              </a:rPr>
              <a:t>Внедрение и применение механизма технологического и ценового аудита инвестиционных проектов субъектов естественных монополий</a:t>
            </a:r>
            <a:endParaRPr lang="ru-RU" altLang="ru-RU" sz="600">
              <a:latin typeface="Arial" charset="0"/>
            </a:endParaRPr>
          </a:p>
          <a:p>
            <a:pPr indent="450850" algn="just">
              <a:spcAft>
                <a:spcPts val="600"/>
              </a:spcAft>
              <a:tabLst>
                <a:tab pos="6115050" algn="r"/>
              </a:tabLst>
            </a:pPr>
            <a:r>
              <a:rPr lang="ru-RU" altLang="ru-RU" sz="1300">
                <a:solidFill>
                  <a:srgbClr val="C00000"/>
                </a:solidFill>
                <a:latin typeface="Arial" charset="0"/>
              </a:rPr>
              <a:t>3.7.4.</a:t>
            </a:r>
            <a:r>
              <a:rPr lang="en-US" altLang="ru-RU" sz="1300">
                <a:latin typeface="Arial" charset="0"/>
              </a:rPr>
              <a:t> </a:t>
            </a:r>
            <a:r>
              <a:rPr lang="ru-RU" altLang="ru-RU" sz="1300">
                <a:latin typeface="Arial" charset="0"/>
              </a:rPr>
              <a:t>Повышение прозрачности деятельности субъектов естественных монополий в области</a:t>
            </a:r>
            <a:endParaRPr lang="ru-RU" altLang="ru-RU" sz="600">
              <a:latin typeface="Arial" charset="0"/>
            </a:endParaRPr>
          </a:p>
          <a:p>
            <a:pPr indent="450850" algn="just">
              <a:spcAft>
                <a:spcPts val="600"/>
              </a:spcAft>
              <a:tabLst>
                <a:tab pos="6115050" algn="r"/>
              </a:tabLst>
            </a:pPr>
            <a:r>
              <a:rPr lang="ru-RU" altLang="ru-RU" sz="1300" b="1">
                <a:solidFill>
                  <a:srgbClr val="2F5597"/>
                </a:solidFill>
                <a:latin typeface="Arial" charset="0"/>
                <a:cs typeface="Times New Roman" pitchFamily="18" charset="0"/>
              </a:rPr>
              <a:t>РАЗДЕЛ </a:t>
            </a:r>
            <a:r>
              <a:rPr lang="en-US" altLang="ru-RU" sz="1300" b="1">
                <a:solidFill>
                  <a:srgbClr val="2F5597"/>
                </a:solidFill>
                <a:latin typeface="Arial" charset="0"/>
                <a:cs typeface="Times New Roman" pitchFamily="18" charset="0"/>
              </a:rPr>
              <a:t>IV</a:t>
            </a:r>
            <a:r>
              <a:rPr lang="ru-RU" altLang="ru-RU" sz="1300" b="1">
                <a:solidFill>
                  <a:srgbClr val="2F5597"/>
                </a:solidFill>
                <a:latin typeface="Arial" charset="0"/>
                <a:cs typeface="Times New Roman" pitchFamily="18" charset="0"/>
              </a:rPr>
              <a:t>.</a:t>
            </a:r>
            <a:r>
              <a:rPr lang="en-US" altLang="ru-RU" sz="1300" b="1">
                <a:solidFill>
                  <a:srgbClr val="2F5597"/>
                </a:solidFill>
                <a:latin typeface="Arial" charset="0"/>
                <a:cs typeface="Times New Roman" pitchFamily="18" charset="0"/>
              </a:rPr>
              <a:t> </a:t>
            </a:r>
            <a:r>
              <a:rPr lang="ru-RU" altLang="ru-RU" sz="1300" b="1">
                <a:solidFill>
                  <a:srgbClr val="2F5597"/>
                </a:solidFill>
                <a:latin typeface="Arial" charset="0"/>
                <a:cs typeface="Times New Roman" pitchFamily="18" charset="0"/>
              </a:rPr>
              <a:t>СВЕДЕНИЯ О ДОСТИЖЕНИИ ЦЕЛЕВЫХ ЗНАЧЕНИЙ КОНТРОЛЬНЫХ ПОКАЗАТЕЛЕЙ ЭФФЕКТИВНОСТИ, УСТАНОВЛЕННЫХ В ПЛАНЕ МЕРОПРИЯТИЙ («ДОРОЖНОЙ КАРТЕ») ПО СОДЕЙСТВИЮ РАЗВИТИЮ КОНКУРЕНЦИИ В ОБЛАСТИ</a:t>
            </a:r>
            <a:endParaRPr lang="ru-RU" altLang="ru-RU" sz="600">
              <a:solidFill>
                <a:srgbClr val="2F5597"/>
              </a:solidFill>
              <a:latin typeface="Arial" charset="0"/>
            </a:endParaRPr>
          </a:p>
          <a:p>
            <a:pPr indent="450850" algn="just">
              <a:spcAft>
                <a:spcPts val="600"/>
              </a:spcAft>
              <a:tabLst>
                <a:tab pos="6115050" algn="r"/>
              </a:tabLst>
            </a:pPr>
            <a:r>
              <a:rPr lang="ru-RU" altLang="ru-RU" sz="1300" b="1">
                <a:solidFill>
                  <a:srgbClr val="2F5597"/>
                </a:solidFill>
                <a:latin typeface="Arial" charset="0"/>
                <a:cs typeface="Times New Roman" pitchFamily="18" charset="0"/>
              </a:rPr>
              <a:t>РАЗДЕЛ </a:t>
            </a:r>
            <a:r>
              <a:rPr lang="en-US" altLang="ru-RU" sz="1300" b="1">
                <a:solidFill>
                  <a:srgbClr val="2F5597"/>
                </a:solidFill>
                <a:latin typeface="Arial" charset="0"/>
                <a:cs typeface="Times New Roman" pitchFamily="18" charset="0"/>
              </a:rPr>
              <a:t>V</a:t>
            </a:r>
            <a:r>
              <a:rPr lang="ru-RU" altLang="ru-RU" sz="1300" b="1">
                <a:solidFill>
                  <a:srgbClr val="2F5597"/>
                </a:solidFill>
                <a:latin typeface="Arial" charset="0"/>
                <a:cs typeface="Times New Roman" pitchFamily="18" charset="0"/>
              </a:rPr>
              <a:t>.</a:t>
            </a:r>
            <a:r>
              <a:rPr lang="en-US" altLang="ru-RU" sz="1300" b="1">
                <a:solidFill>
                  <a:srgbClr val="2F5597"/>
                </a:solidFill>
                <a:latin typeface="Arial" charset="0"/>
                <a:cs typeface="Times New Roman" pitchFamily="18" charset="0"/>
              </a:rPr>
              <a:t> </a:t>
            </a:r>
            <a:r>
              <a:rPr lang="ru-RU" altLang="ru-RU" sz="1300" b="1">
                <a:solidFill>
                  <a:srgbClr val="2F5597"/>
                </a:solidFill>
                <a:latin typeface="Arial" charset="0"/>
                <a:cs typeface="Times New Roman" pitchFamily="18" charset="0"/>
              </a:rPr>
              <a:t>ДОПОЛНИТЕЛЬНЫЕ КОММЕНТАРИИ СО СТОРОНЫ СУБЪЕКТА РОССИЙСКОЙ ФЕДЕРАЦИИ («ОБРАТНАЯ СВЯЗЬ»)</a:t>
            </a:r>
            <a:endParaRPr lang="ru-RU" altLang="ru-RU" sz="600">
              <a:solidFill>
                <a:srgbClr val="2F5597"/>
              </a:solidFill>
              <a:latin typeface="Arial" charset="0"/>
            </a:endParaRPr>
          </a:p>
          <a:p>
            <a:pPr indent="450850" algn="just">
              <a:spcAft>
                <a:spcPts val="600"/>
              </a:spcAft>
              <a:tabLst>
                <a:tab pos="6115050" algn="r"/>
              </a:tabLst>
            </a:pPr>
            <a:r>
              <a:rPr lang="ru-RU" altLang="ru-RU" sz="1300" b="1">
                <a:solidFill>
                  <a:srgbClr val="2F5597"/>
                </a:solidFill>
                <a:latin typeface="Arial" charset="0"/>
                <a:cs typeface="Times New Roman" pitchFamily="18" charset="0"/>
              </a:rPr>
              <a:t>СПИСОК ПРИЛОЖЕНИЙ</a:t>
            </a:r>
            <a:endParaRPr lang="ru-RU" altLang="ru-RU" sz="600">
              <a:solidFill>
                <a:srgbClr val="2F5597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6305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65000">
                <a:schemeClr val="bg1">
                  <a:lumMod val="9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50813" y="87313"/>
            <a:ext cx="8853487" cy="839787"/>
          </a:xfrm>
          <a:prstGeom prst="rect">
            <a:avLst/>
          </a:prstGeom>
          <a:gradFill flip="none" rotWithShape="1">
            <a:gsLst>
              <a:gs pos="35000">
                <a:schemeClr val="bg1">
                  <a:alpha val="95000"/>
                </a:schemeClr>
              </a:gs>
              <a:gs pos="100000">
                <a:schemeClr val="bg2">
                  <a:lumMod val="90000"/>
                </a:schemeClr>
              </a:gs>
              <a:gs pos="0">
                <a:schemeClr val="bg2">
                  <a:lumMod val="90000"/>
                </a:schemeClr>
              </a:gs>
              <a:gs pos="65000">
                <a:schemeClr val="bg1">
                  <a:alpha val="9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0813" y="930275"/>
            <a:ext cx="8853487" cy="5675313"/>
          </a:xfrm>
          <a:prstGeom prst="rect">
            <a:avLst/>
          </a:prstGeom>
          <a:gradFill flip="none" rotWithShape="1">
            <a:gsLst>
              <a:gs pos="100000">
                <a:srgbClr val="BFD0EB"/>
              </a:gs>
              <a:gs pos="0">
                <a:srgbClr val="BFD0EB"/>
              </a:gs>
              <a:gs pos="65000">
                <a:schemeClr val="bg1"/>
              </a:gs>
              <a:gs pos="35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3253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AB5564C-C69D-4144-9E28-09E71C48614B}" type="slidenum">
              <a:rPr lang="en-US" altLang="ru-RU" smtClean="0">
                <a:latin typeface="Arial Black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ru-RU" smtClean="0">
              <a:latin typeface="Arial Black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50813" y="930275"/>
            <a:ext cx="8853487" cy="69850"/>
          </a:xfrm>
          <a:prstGeom prst="rect">
            <a:avLst/>
          </a:prstGeom>
          <a:gradFill>
            <a:gsLst>
              <a:gs pos="0">
                <a:srgbClr val="0070C0"/>
              </a:gs>
              <a:gs pos="75000">
                <a:srgbClr val="0996FF"/>
              </a:gs>
              <a:gs pos="25000">
                <a:srgbClr val="0996FF"/>
              </a:gs>
              <a:gs pos="50000">
                <a:srgbClr val="1199FF"/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4" name="Рисунок 33" descr="Герб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8" y="133350"/>
            <a:ext cx="619125" cy="736600"/>
          </a:xfrm>
          <a:prstGeom prst="rect">
            <a:avLst/>
          </a:prstGeom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"/>
          <p:cNvSpPr txBox="1">
            <a:spLocks noChangeArrowheads="1"/>
          </p:cNvSpPr>
          <p:nvPr/>
        </p:nvSpPr>
        <p:spPr bwMode="auto">
          <a:xfrm>
            <a:off x="871538" y="315913"/>
            <a:ext cx="8132762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 smtClean="0">
                <a:latin typeface="Arial Black" pitchFamily="34" charset="0"/>
                <a:cs typeface="Arial" pitchFamily="34" charset="0"/>
              </a:rPr>
              <a:t>Демография хозяйствующих субъектов</a:t>
            </a:r>
            <a:endParaRPr lang="ru-RU" sz="1800" b="1" kern="0" dirty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53257" name="Picture 9" descr="Picture4"/>
          <p:cNvPicPr>
            <a:picLocks noChangeAspect="1" noChangeArrowheads="1"/>
          </p:cNvPicPr>
          <p:nvPr/>
        </p:nvPicPr>
        <p:blipFill>
          <a:blip r:embed="rId3" cstate="print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65113" y="147638"/>
            <a:ext cx="6746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2151063" y="6858000"/>
            <a:ext cx="5507038" cy="22780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sz="1400" b="1" dirty="0">
                <a:solidFill>
                  <a:srgbClr val="215381"/>
                </a:solidFill>
                <a:latin typeface="Arial" pitchFamily="34" charset="0"/>
                <a:cs typeface="Arial" pitchFamily="34" charset="0"/>
              </a:rPr>
              <a:t>Поступило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458</a:t>
            </a:r>
            <a:r>
              <a:rPr lang="ru-RU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>
                <a:solidFill>
                  <a:srgbClr val="215381"/>
                </a:solidFill>
                <a:latin typeface="Arial" pitchFamily="34" charset="0"/>
                <a:cs typeface="Arial" pitchFamily="34" charset="0"/>
              </a:rPr>
              <a:t>обращений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spcAft>
                <a:spcPts val="600"/>
              </a:spcAft>
              <a:defRPr/>
            </a:pPr>
            <a:r>
              <a:rPr lang="ru-RU" sz="1400" b="1" i="1" dirty="0">
                <a:latin typeface="Arial" pitchFamily="34" charset="0"/>
                <a:cs typeface="Arial" pitchFamily="34" charset="0"/>
              </a:rPr>
              <a:t>Основные вопросы, с которыми потребители чаще всего обращаются в Управление на нарушение прав:</a:t>
            </a:r>
          </a:p>
          <a:p>
            <a:pPr>
              <a:spcAft>
                <a:spcPts val="600"/>
              </a:spcAft>
              <a:defRPr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      – жилищно-коммунальные услуги – </a:t>
            </a:r>
            <a:r>
              <a:rPr lang="ru-RU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11,5%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(214)</a:t>
            </a:r>
          </a:p>
          <a:p>
            <a:pPr>
              <a:spcAft>
                <a:spcPts val="600"/>
              </a:spcAft>
              <a:defRPr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      – торговля продовольственными товарами – </a:t>
            </a:r>
            <a:r>
              <a:rPr lang="ru-RU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11,2%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(211)</a:t>
            </a:r>
          </a:p>
          <a:p>
            <a:pPr>
              <a:spcAft>
                <a:spcPts val="60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– бытовое обслуживание населения – </a:t>
            </a:r>
            <a:r>
              <a:rPr lang="ru-RU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8,5%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(158)</a:t>
            </a: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  <a:defRPr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      – деятельность на финансовом рынке – </a:t>
            </a:r>
            <a:r>
              <a:rPr lang="en-US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ru-RU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%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(1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5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5)</a:t>
            </a:r>
          </a:p>
          <a:p>
            <a:pPr>
              <a:spcAft>
                <a:spcPts val="60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– услуги связи – </a:t>
            </a:r>
            <a:r>
              <a:rPr lang="en-US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ru-RU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ru-RU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%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(1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45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53259" name="Прямоугольник 1"/>
          <p:cNvSpPr>
            <a:spLocks noChangeArrowheads="1"/>
          </p:cNvSpPr>
          <p:nvPr/>
        </p:nvSpPr>
        <p:spPr bwMode="auto">
          <a:xfrm>
            <a:off x="577850" y="3736975"/>
            <a:ext cx="84264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>
                <a:latin typeface="Arial" charset="0"/>
              </a:rPr>
              <a:t>За</a:t>
            </a:r>
            <a:r>
              <a:rPr lang="ru-RU" altLang="ru-RU"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altLang="ru-RU" b="1">
                <a:solidFill>
                  <a:srgbClr val="C00000"/>
                </a:solidFill>
                <a:latin typeface="Arial" charset="0"/>
              </a:rPr>
              <a:t>2014-2018 годы</a:t>
            </a:r>
            <a:r>
              <a:rPr lang="ru-RU" altLang="ru-RU"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altLang="ru-RU">
                <a:latin typeface="Arial" charset="0"/>
              </a:rPr>
              <a:t>увеличилось:</a:t>
            </a:r>
            <a:r>
              <a:rPr lang="ru-RU" altLang="ru-RU">
                <a:solidFill>
                  <a:srgbClr val="C00000"/>
                </a:solidFill>
                <a:latin typeface="Arial" charset="0"/>
              </a:rPr>
              <a:t> </a:t>
            </a:r>
          </a:p>
          <a:p>
            <a:endParaRPr lang="ru-RU" altLang="ru-RU" sz="600">
              <a:latin typeface="Arial" charset="0"/>
            </a:endParaRPr>
          </a:p>
          <a:p>
            <a:r>
              <a:rPr lang="ru-RU" altLang="ru-RU">
                <a:latin typeface="Arial" charset="0"/>
              </a:rPr>
              <a:t>	</a:t>
            </a:r>
            <a:r>
              <a:rPr lang="ru-RU" altLang="ru-RU">
                <a:solidFill>
                  <a:srgbClr val="215381"/>
                </a:solidFill>
                <a:latin typeface="Arial" charset="0"/>
              </a:rPr>
              <a:t>число организаций на</a:t>
            </a:r>
            <a:r>
              <a:rPr lang="ru-RU" altLang="ru-RU">
                <a:latin typeface="Arial" charset="0"/>
              </a:rPr>
              <a:t> </a:t>
            </a:r>
            <a:r>
              <a:rPr lang="ru-RU" altLang="ru-RU" b="1">
                <a:solidFill>
                  <a:srgbClr val="C00000"/>
                </a:solidFill>
                <a:latin typeface="Arial" charset="0"/>
              </a:rPr>
              <a:t>1,2%</a:t>
            </a:r>
            <a:r>
              <a:rPr lang="ru-RU" altLang="ru-RU">
                <a:latin typeface="Arial" charset="0"/>
              </a:rPr>
              <a:t> </a:t>
            </a:r>
            <a:r>
              <a:rPr lang="ru-RU" altLang="ru-RU">
                <a:solidFill>
                  <a:srgbClr val="215381"/>
                </a:solidFill>
                <a:latin typeface="Arial" charset="0"/>
              </a:rPr>
              <a:t>и составило </a:t>
            </a:r>
            <a:r>
              <a:rPr lang="ru-RU" altLang="ru-RU" b="1">
                <a:solidFill>
                  <a:srgbClr val="C00000"/>
                </a:solidFill>
                <a:latin typeface="Arial" charset="0"/>
              </a:rPr>
              <a:t>22,8</a:t>
            </a:r>
            <a:r>
              <a:rPr lang="ru-RU" altLang="ru-RU">
                <a:latin typeface="Arial" charset="0"/>
              </a:rPr>
              <a:t> </a:t>
            </a:r>
            <a:r>
              <a:rPr lang="ru-RU" altLang="ru-RU">
                <a:solidFill>
                  <a:srgbClr val="215381"/>
                </a:solidFill>
                <a:latin typeface="Arial" charset="0"/>
              </a:rPr>
              <a:t>единицы,</a:t>
            </a:r>
            <a:r>
              <a:rPr lang="ru-RU" altLang="ru-RU">
                <a:latin typeface="Arial" charset="0"/>
              </a:rPr>
              <a:t> </a:t>
            </a:r>
          </a:p>
          <a:p>
            <a:r>
              <a:rPr lang="ru-RU" altLang="ru-RU">
                <a:latin typeface="Arial" charset="0"/>
              </a:rPr>
              <a:t>	</a:t>
            </a:r>
            <a:r>
              <a:rPr lang="ru-RU" altLang="ru-RU">
                <a:solidFill>
                  <a:srgbClr val="215381"/>
                </a:solidFill>
                <a:latin typeface="Arial" charset="0"/>
              </a:rPr>
              <a:t>число ИП на </a:t>
            </a:r>
            <a:r>
              <a:rPr lang="ru-RU" altLang="ru-RU" b="1">
                <a:solidFill>
                  <a:srgbClr val="C00000"/>
                </a:solidFill>
                <a:latin typeface="Arial" charset="0"/>
              </a:rPr>
              <a:t>6,9%</a:t>
            </a:r>
            <a:r>
              <a:rPr lang="ru-RU" altLang="ru-RU">
                <a:latin typeface="Arial" charset="0"/>
              </a:rPr>
              <a:t> </a:t>
            </a:r>
            <a:r>
              <a:rPr lang="ru-RU" altLang="ru-RU">
                <a:solidFill>
                  <a:srgbClr val="215381"/>
                </a:solidFill>
                <a:latin typeface="Arial" charset="0"/>
              </a:rPr>
              <a:t>и составило </a:t>
            </a:r>
            <a:r>
              <a:rPr lang="ru-RU" altLang="ru-RU" b="1">
                <a:solidFill>
                  <a:srgbClr val="C00000"/>
                </a:solidFill>
                <a:latin typeface="Arial" charset="0"/>
              </a:rPr>
              <a:t>31,3</a:t>
            </a:r>
            <a:r>
              <a:rPr lang="ru-RU" altLang="ru-RU">
                <a:latin typeface="Arial" charset="0"/>
              </a:rPr>
              <a:t> </a:t>
            </a:r>
            <a:r>
              <a:rPr lang="ru-RU" altLang="ru-RU">
                <a:solidFill>
                  <a:srgbClr val="215381"/>
                </a:solidFill>
                <a:latin typeface="Arial" charset="0"/>
              </a:rPr>
              <a:t>единицы </a:t>
            </a:r>
          </a:p>
          <a:p>
            <a:r>
              <a:rPr lang="ru-RU" altLang="ru-RU" sz="600">
                <a:latin typeface="Arial" charset="0"/>
              </a:rPr>
              <a:t>					</a:t>
            </a:r>
          </a:p>
          <a:p>
            <a:pPr algn="r"/>
            <a:r>
              <a:rPr lang="ru-RU" altLang="ru-RU">
                <a:latin typeface="Arial" charset="0"/>
              </a:rPr>
              <a:t>на 1000 человек населения</a:t>
            </a:r>
          </a:p>
        </p:txBody>
      </p:sp>
      <p:sp>
        <p:nvSpPr>
          <p:cNvPr id="53260" name="Прямоугольник 2"/>
          <p:cNvSpPr>
            <a:spLocks noChangeArrowheads="1"/>
          </p:cNvSpPr>
          <p:nvPr/>
        </p:nvSpPr>
        <p:spPr bwMode="auto">
          <a:xfrm>
            <a:off x="577850" y="1757363"/>
            <a:ext cx="8426450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>
                <a:latin typeface="Arial" charset="0"/>
              </a:rPr>
              <a:t>В Статрегистре хозяйствующих субъектов Белгородстата по состоянию </a:t>
            </a:r>
          </a:p>
          <a:p>
            <a:r>
              <a:rPr lang="ru-RU" altLang="ru-RU" b="1">
                <a:solidFill>
                  <a:srgbClr val="C00000"/>
                </a:solidFill>
                <a:latin typeface="Arial" charset="0"/>
              </a:rPr>
              <a:t>на</a:t>
            </a:r>
            <a:r>
              <a:rPr lang="en-US" altLang="ru-RU" b="1"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altLang="ru-RU" b="1">
                <a:solidFill>
                  <a:srgbClr val="C00000"/>
                </a:solidFill>
                <a:latin typeface="Arial" charset="0"/>
              </a:rPr>
              <a:t>1 января 2019 года</a:t>
            </a:r>
            <a:r>
              <a:rPr lang="ru-RU" altLang="ru-RU">
                <a:latin typeface="Arial" charset="0"/>
              </a:rPr>
              <a:t> зарегистрировано: </a:t>
            </a:r>
          </a:p>
          <a:p>
            <a:endParaRPr lang="ru-RU" altLang="ru-RU" sz="600" b="1">
              <a:solidFill>
                <a:srgbClr val="C00000"/>
              </a:solidFill>
              <a:latin typeface="Arial" charset="0"/>
            </a:endParaRPr>
          </a:p>
          <a:p>
            <a:r>
              <a:rPr lang="ru-RU" altLang="ru-RU" sz="2200" b="1">
                <a:solidFill>
                  <a:srgbClr val="C00000"/>
                </a:solidFill>
                <a:latin typeface="Arial" charset="0"/>
              </a:rPr>
              <a:t>	</a:t>
            </a:r>
            <a:r>
              <a:rPr lang="ru-RU" altLang="ru-RU" b="1">
                <a:solidFill>
                  <a:srgbClr val="C00000"/>
                </a:solidFill>
                <a:latin typeface="Arial" charset="0"/>
              </a:rPr>
              <a:t>35,3</a:t>
            </a:r>
            <a:r>
              <a:rPr lang="ru-RU" altLang="ru-RU">
                <a:latin typeface="Arial" charset="0"/>
              </a:rPr>
              <a:t> </a:t>
            </a:r>
            <a:r>
              <a:rPr lang="ru-RU" altLang="ru-RU">
                <a:solidFill>
                  <a:srgbClr val="215381"/>
                </a:solidFill>
                <a:latin typeface="Arial" charset="0"/>
              </a:rPr>
              <a:t>тыс. организаций различных форм собственности</a:t>
            </a:r>
            <a:r>
              <a:rPr lang="ru-RU" altLang="ru-RU">
                <a:latin typeface="Arial" charset="0"/>
              </a:rPr>
              <a:t>;</a:t>
            </a:r>
          </a:p>
          <a:p>
            <a:r>
              <a:rPr lang="ru-RU" altLang="ru-RU" b="1">
                <a:solidFill>
                  <a:srgbClr val="C00000"/>
                </a:solidFill>
                <a:latin typeface="Arial" charset="0"/>
              </a:rPr>
              <a:t>	48,4</a:t>
            </a:r>
            <a:r>
              <a:rPr lang="en-US" altLang="ru-RU">
                <a:latin typeface="Arial" charset="0"/>
              </a:rPr>
              <a:t> </a:t>
            </a:r>
            <a:r>
              <a:rPr lang="ru-RU" altLang="ru-RU">
                <a:solidFill>
                  <a:srgbClr val="215381"/>
                </a:solidFill>
                <a:latin typeface="Arial" charset="0"/>
              </a:rPr>
              <a:t>тыс. индивидуальных предпринимателей</a:t>
            </a:r>
          </a:p>
        </p:txBody>
      </p:sp>
      <p:sp>
        <p:nvSpPr>
          <p:cNvPr id="13" name="Десятиугольник 12"/>
          <p:cNvSpPr/>
          <p:nvPr/>
        </p:nvSpPr>
        <p:spPr>
          <a:xfrm>
            <a:off x="1320800" y="2559050"/>
            <a:ext cx="141288" cy="134938"/>
          </a:xfrm>
          <a:prstGeom prst="decagon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Десятиугольник 13"/>
          <p:cNvSpPr/>
          <p:nvPr/>
        </p:nvSpPr>
        <p:spPr>
          <a:xfrm>
            <a:off x="1320800" y="2832100"/>
            <a:ext cx="141288" cy="134938"/>
          </a:xfrm>
          <a:prstGeom prst="decagon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Десятиугольник 14"/>
          <p:cNvSpPr/>
          <p:nvPr/>
        </p:nvSpPr>
        <p:spPr>
          <a:xfrm>
            <a:off x="1320800" y="4229100"/>
            <a:ext cx="141288" cy="134938"/>
          </a:xfrm>
          <a:prstGeom prst="decagon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Десятиугольник 15"/>
          <p:cNvSpPr/>
          <p:nvPr/>
        </p:nvSpPr>
        <p:spPr>
          <a:xfrm>
            <a:off x="1320800" y="4511675"/>
            <a:ext cx="141288" cy="134938"/>
          </a:xfrm>
          <a:prstGeom prst="decagon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6305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65000">
                <a:schemeClr val="bg1">
                  <a:lumMod val="9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50813" y="87313"/>
            <a:ext cx="8853487" cy="839787"/>
          </a:xfrm>
          <a:prstGeom prst="rect">
            <a:avLst/>
          </a:prstGeom>
          <a:gradFill flip="none" rotWithShape="1">
            <a:gsLst>
              <a:gs pos="35000">
                <a:schemeClr val="bg1">
                  <a:alpha val="95000"/>
                </a:schemeClr>
              </a:gs>
              <a:gs pos="100000">
                <a:schemeClr val="bg2">
                  <a:lumMod val="90000"/>
                </a:schemeClr>
              </a:gs>
              <a:gs pos="0">
                <a:schemeClr val="bg2">
                  <a:lumMod val="90000"/>
                </a:schemeClr>
              </a:gs>
              <a:gs pos="65000">
                <a:schemeClr val="bg1">
                  <a:alpha val="9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0813" y="930275"/>
            <a:ext cx="8853487" cy="5675313"/>
          </a:xfrm>
          <a:prstGeom prst="rect">
            <a:avLst/>
          </a:prstGeom>
          <a:gradFill flip="none" rotWithShape="1">
            <a:gsLst>
              <a:gs pos="100000">
                <a:srgbClr val="BFD0EB"/>
              </a:gs>
              <a:gs pos="0">
                <a:srgbClr val="BFD0EB"/>
              </a:gs>
              <a:gs pos="65000">
                <a:schemeClr val="bg1"/>
              </a:gs>
              <a:gs pos="35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4277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2B2698B-C4B4-4976-B5F8-758F94EA7362}" type="slidenum">
              <a:rPr lang="en-US" altLang="ru-RU" smtClean="0">
                <a:latin typeface="Arial Black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ru-RU" smtClean="0">
              <a:latin typeface="Arial Black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50813" y="930275"/>
            <a:ext cx="8853487" cy="69850"/>
          </a:xfrm>
          <a:prstGeom prst="rect">
            <a:avLst/>
          </a:prstGeom>
          <a:gradFill>
            <a:gsLst>
              <a:gs pos="0">
                <a:srgbClr val="0070C0"/>
              </a:gs>
              <a:gs pos="75000">
                <a:srgbClr val="0996FF"/>
              </a:gs>
              <a:gs pos="25000">
                <a:srgbClr val="0996FF"/>
              </a:gs>
              <a:gs pos="50000">
                <a:srgbClr val="1199FF"/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4" name="Рисунок 33" descr="Герб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1938" y="133350"/>
            <a:ext cx="619125" cy="736600"/>
          </a:xfrm>
          <a:prstGeom prst="rect">
            <a:avLst/>
          </a:prstGeom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"/>
          <p:cNvSpPr txBox="1">
            <a:spLocks noChangeArrowheads="1"/>
          </p:cNvSpPr>
          <p:nvPr/>
        </p:nvSpPr>
        <p:spPr bwMode="auto">
          <a:xfrm>
            <a:off x="871538" y="195263"/>
            <a:ext cx="813276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Сферы деятельности </a:t>
            </a:r>
            <a:r>
              <a:rPr lang="ru-RU" sz="1800" b="1" kern="0" dirty="0" smtClean="0">
                <a:latin typeface="Arial Black" pitchFamily="34" charset="0"/>
                <a:cs typeface="Arial" pitchFamily="34" charset="0"/>
              </a:rPr>
              <a:t>хозяйствующих субъектов, </a:t>
            </a:r>
            <a:endParaRPr lang="ru-RU" sz="1800" b="1" kern="0" dirty="0">
              <a:latin typeface="Arial Black" pitchFamily="34" charset="0"/>
              <a:cs typeface="Arial" pitchFamily="34" charset="0"/>
            </a:endParaRP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прошедших анкетирование предпринимателей</a:t>
            </a:r>
          </a:p>
        </p:txBody>
      </p:sp>
      <p:pic>
        <p:nvPicPr>
          <p:cNvPr id="54281" name="Picture 9" descr="Picture4"/>
          <p:cNvPicPr>
            <a:picLocks noChangeAspect="1" noChangeArrowheads="1"/>
          </p:cNvPicPr>
          <p:nvPr/>
        </p:nvPicPr>
        <p:blipFill>
          <a:blip r:embed="rId4" cstate="print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65113" y="147638"/>
            <a:ext cx="6746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282" name="Объект 2"/>
          <p:cNvGraphicFramePr>
            <a:graphicFrameLocks/>
          </p:cNvGraphicFramePr>
          <p:nvPr/>
        </p:nvGraphicFramePr>
        <p:xfrm>
          <a:off x="-50800" y="1074738"/>
          <a:ext cx="9196388" cy="558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91" r:id="rId6" imgW="9193565" imgH="5584420" progId="Excel.Chart.8">
                  <p:embed/>
                </p:oleObj>
              </mc:Choice>
              <mc:Fallback>
                <p:oleObj r:id="rId6" imgW="9193565" imgH="5584420" progId="Excel.Chart.8">
                  <p:embed/>
                  <p:pic>
                    <p:nvPicPr>
                      <p:cNvPr id="0" name="Объект 2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1074738"/>
                        <a:ext cx="9196388" cy="558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83" name="TextBox 1"/>
          <p:cNvSpPr txBox="1">
            <a:spLocks noChangeArrowheads="1"/>
          </p:cNvSpPr>
          <p:nvPr/>
        </p:nvSpPr>
        <p:spPr bwMode="auto">
          <a:xfrm>
            <a:off x="5945188" y="3581400"/>
            <a:ext cx="2611437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400" b="1">
                <a:latin typeface="Arial" charset="0"/>
              </a:rPr>
              <a:t>В опросе приняли участие </a:t>
            </a:r>
          </a:p>
          <a:p>
            <a:pPr algn="ctr" eaLnBrk="1" hangingPunct="1"/>
            <a:r>
              <a:rPr lang="ru-RU" altLang="ru-RU" sz="1600" b="1">
                <a:solidFill>
                  <a:srgbClr val="215381"/>
                </a:solidFill>
                <a:latin typeface="Arial" charset="0"/>
              </a:rPr>
              <a:t>1628 </a:t>
            </a:r>
            <a:r>
              <a:rPr lang="ru-RU" altLang="ru-RU" sz="1400" b="1">
                <a:latin typeface="Arial" charset="0"/>
              </a:rPr>
              <a:t>субъектов </a:t>
            </a:r>
          </a:p>
          <a:p>
            <a:pPr algn="ctr" eaLnBrk="1" hangingPunct="1"/>
            <a:r>
              <a:rPr lang="ru-RU" altLang="ru-RU" sz="1400" b="1">
                <a:latin typeface="Arial" charset="0"/>
              </a:rPr>
              <a:t>предпринимательской</a:t>
            </a:r>
          </a:p>
          <a:p>
            <a:pPr algn="ctr" eaLnBrk="1" hangingPunct="1"/>
            <a:r>
              <a:rPr lang="ru-RU" altLang="ru-RU" sz="1400" b="1">
                <a:latin typeface="Arial" charset="0"/>
              </a:rPr>
              <a:t> деятельности</a:t>
            </a:r>
          </a:p>
        </p:txBody>
      </p:sp>
      <p:sp>
        <p:nvSpPr>
          <p:cNvPr id="54284" name="TextBox 12"/>
          <p:cNvSpPr txBox="1">
            <a:spLocks noChangeArrowheads="1"/>
          </p:cNvSpPr>
          <p:nvPr/>
        </p:nvSpPr>
        <p:spPr bwMode="auto">
          <a:xfrm>
            <a:off x="5673725" y="4527550"/>
            <a:ext cx="3116263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400" b="1">
                <a:latin typeface="Arial" charset="0"/>
              </a:rPr>
              <a:t>из них:</a:t>
            </a:r>
          </a:p>
          <a:p>
            <a:pPr algn="ctr" eaLnBrk="1" hangingPunct="1"/>
            <a:r>
              <a:rPr lang="ru-RU" altLang="ru-RU" sz="1600" b="1">
                <a:solidFill>
                  <a:srgbClr val="215381"/>
                </a:solidFill>
                <a:latin typeface="Arial" charset="0"/>
              </a:rPr>
              <a:t>80% </a:t>
            </a:r>
            <a:r>
              <a:rPr lang="ru-RU" altLang="ru-RU" sz="1400" b="1">
                <a:latin typeface="Arial" charset="0"/>
              </a:rPr>
              <a:t>ИП и микропредприятия</a:t>
            </a:r>
          </a:p>
          <a:p>
            <a:pPr algn="ctr" eaLnBrk="1" hangingPunct="1"/>
            <a:r>
              <a:rPr lang="ru-RU" altLang="ru-RU" sz="1600" b="1">
                <a:solidFill>
                  <a:srgbClr val="215381"/>
                </a:solidFill>
                <a:latin typeface="Arial" charset="0"/>
              </a:rPr>
              <a:t>20% </a:t>
            </a:r>
            <a:r>
              <a:rPr lang="ru-RU" altLang="ru-RU" sz="1400" b="1">
                <a:latin typeface="Arial" charset="0"/>
              </a:rPr>
              <a:t>малые, средние и крупные </a:t>
            </a:r>
          </a:p>
          <a:p>
            <a:pPr algn="ctr" eaLnBrk="1" hangingPunct="1"/>
            <a:r>
              <a:rPr lang="ru-RU" altLang="ru-RU" sz="1400" b="1">
                <a:latin typeface="Arial" charset="0"/>
              </a:rPr>
              <a:t>организации</a:t>
            </a:r>
          </a:p>
          <a:p>
            <a:pPr algn="ctr" eaLnBrk="1" hangingPunct="1"/>
            <a:endParaRPr lang="ru-RU" altLang="ru-RU" sz="1400" b="1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6305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65000">
                <a:schemeClr val="bg1">
                  <a:lumMod val="9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50813" y="87313"/>
            <a:ext cx="8853487" cy="839787"/>
          </a:xfrm>
          <a:prstGeom prst="rect">
            <a:avLst/>
          </a:prstGeom>
          <a:gradFill flip="none" rotWithShape="1">
            <a:gsLst>
              <a:gs pos="35000">
                <a:schemeClr val="bg1">
                  <a:alpha val="95000"/>
                </a:schemeClr>
              </a:gs>
              <a:gs pos="100000">
                <a:schemeClr val="bg2">
                  <a:lumMod val="90000"/>
                </a:schemeClr>
              </a:gs>
              <a:gs pos="0">
                <a:schemeClr val="bg2">
                  <a:lumMod val="90000"/>
                </a:schemeClr>
              </a:gs>
              <a:gs pos="65000">
                <a:schemeClr val="bg1">
                  <a:alpha val="9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0813" y="930275"/>
            <a:ext cx="8853487" cy="5675313"/>
          </a:xfrm>
          <a:prstGeom prst="rect">
            <a:avLst/>
          </a:prstGeom>
          <a:gradFill flip="none" rotWithShape="1">
            <a:gsLst>
              <a:gs pos="100000">
                <a:srgbClr val="BFD0EB"/>
              </a:gs>
              <a:gs pos="0">
                <a:srgbClr val="BFD0EB"/>
              </a:gs>
              <a:gs pos="65000">
                <a:schemeClr val="bg1"/>
              </a:gs>
              <a:gs pos="35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5301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6552864-B695-4FC6-ACE9-13EBB49087EA}" type="slidenum">
              <a:rPr lang="en-US" altLang="ru-RU" smtClean="0">
                <a:latin typeface="Arial Black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ru-RU" smtClean="0">
              <a:latin typeface="Arial Black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50813" y="930275"/>
            <a:ext cx="8853487" cy="69850"/>
          </a:xfrm>
          <a:prstGeom prst="rect">
            <a:avLst/>
          </a:prstGeom>
          <a:gradFill>
            <a:gsLst>
              <a:gs pos="0">
                <a:srgbClr val="0070C0"/>
              </a:gs>
              <a:gs pos="75000">
                <a:srgbClr val="0996FF"/>
              </a:gs>
              <a:gs pos="25000">
                <a:srgbClr val="0996FF"/>
              </a:gs>
              <a:gs pos="50000">
                <a:srgbClr val="1199FF"/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4" name="Рисунок 33" descr="Герб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1938" y="133350"/>
            <a:ext cx="619125" cy="736600"/>
          </a:xfrm>
          <a:prstGeom prst="rect">
            <a:avLst/>
          </a:prstGeom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"/>
          <p:cNvSpPr txBox="1">
            <a:spLocks noChangeArrowheads="1"/>
          </p:cNvSpPr>
          <p:nvPr/>
        </p:nvSpPr>
        <p:spPr bwMode="auto">
          <a:xfrm>
            <a:off x="871538" y="287338"/>
            <a:ext cx="8132762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 smtClean="0">
                <a:latin typeface="Arial Black" pitchFamily="34" charset="0"/>
                <a:cs typeface="Arial" pitchFamily="34" charset="0"/>
              </a:rPr>
              <a:t>Географический рынок реализации продукции</a:t>
            </a:r>
            <a:endParaRPr lang="ru-RU" sz="1800" b="1" kern="0" dirty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55305" name="Picture 9" descr="Picture4"/>
          <p:cNvPicPr>
            <a:picLocks noChangeAspect="1" noChangeArrowheads="1"/>
          </p:cNvPicPr>
          <p:nvPr/>
        </p:nvPicPr>
        <p:blipFill>
          <a:blip r:embed="rId4" cstate="print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65113" y="147638"/>
            <a:ext cx="6746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5306" name="Диаграмма 9"/>
          <p:cNvGraphicFramePr>
            <a:graphicFrameLocks/>
          </p:cNvGraphicFramePr>
          <p:nvPr/>
        </p:nvGraphicFramePr>
        <p:xfrm>
          <a:off x="-50800" y="930275"/>
          <a:ext cx="9245600" cy="550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3" r:id="rId6" imgW="9242337" imgH="5499069" progId="Excel.Chart.8">
                  <p:embed/>
                </p:oleObj>
              </mc:Choice>
              <mc:Fallback>
                <p:oleObj r:id="rId6" imgW="9242337" imgH="5499069" progId="Excel.Chart.8">
                  <p:embed/>
                  <p:pic>
                    <p:nvPicPr>
                      <p:cNvPr id="0" name="Диаграмма 9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930275"/>
                        <a:ext cx="9245600" cy="550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6305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65000">
                <a:schemeClr val="bg1">
                  <a:lumMod val="9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50813" y="87313"/>
            <a:ext cx="8853487" cy="839787"/>
          </a:xfrm>
          <a:prstGeom prst="rect">
            <a:avLst/>
          </a:prstGeom>
          <a:gradFill flip="none" rotWithShape="1">
            <a:gsLst>
              <a:gs pos="35000">
                <a:schemeClr val="bg1">
                  <a:alpha val="95000"/>
                </a:schemeClr>
              </a:gs>
              <a:gs pos="100000">
                <a:schemeClr val="bg2">
                  <a:lumMod val="90000"/>
                </a:schemeClr>
              </a:gs>
              <a:gs pos="0">
                <a:schemeClr val="bg2">
                  <a:lumMod val="90000"/>
                </a:schemeClr>
              </a:gs>
              <a:gs pos="65000">
                <a:schemeClr val="bg1">
                  <a:alpha val="9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0813" y="930275"/>
            <a:ext cx="8853487" cy="5675313"/>
          </a:xfrm>
          <a:prstGeom prst="rect">
            <a:avLst/>
          </a:prstGeom>
          <a:gradFill flip="none" rotWithShape="1">
            <a:gsLst>
              <a:gs pos="100000">
                <a:srgbClr val="BFD0EB"/>
              </a:gs>
              <a:gs pos="0">
                <a:srgbClr val="BFD0EB"/>
              </a:gs>
              <a:gs pos="65000">
                <a:schemeClr val="bg1"/>
              </a:gs>
              <a:gs pos="35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6325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544AEB0-4A81-404F-B700-94C14CA9A3D0}" type="slidenum">
              <a:rPr lang="en-US" altLang="ru-RU" smtClean="0">
                <a:latin typeface="Arial Black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ru-RU" smtClean="0">
              <a:latin typeface="Arial Black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50813" y="930275"/>
            <a:ext cx="8853487" cy="69850"/>
          </a:xfrm>
          <a:prstGeom prst="rect">
            <a:avLst/>
          </a:prstGeom>
          <a:gradFill>
            <a:gsLst>
              <a:gs pos="0">
                <a:srgbClr val="0070C0"/>
              </a:gs>
              <a:gs pos="75000">
                <a:srgbClr val="0996FF"/>
              </a:gs>
              <a:gs pos="25000">
                <a:srgbClr val="0996FF"/>
              </a:gs>
              <a:gs pos="50000">
                <a:srgbClr val="1199FF"/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4" name="Рисунок 33" descr="Герб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1938" y="133350"/>
            <a:ext cx="619125" cy="736600"/>
          </a:xfrm>
          <a:prstGeom prst="rect">
            <a:avLst/>
          </a:prstGeom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"/>
          <p:cNvSpPr txBox="1">
            <a:spLocks noChangeArrowheads="1"/>
          </p:cNvSpPr>
          <p:nvPr/>
        </p:nvSpPr>
        <p:spPr bwMode="auto">
          <a:xfrm>
            <a:off x="871538" y="315913"/>
            <a:ext cx="8132762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 smtClean="0">
                <a:latin typeface="Arial Black" pitchFamily="34" charset="0"/>
                <a:cs typeface="Arial" pitchFamily="34" charset="0"/>
              </a:rPr>
              <a:t>Наличие и динамика конкурентов</a:t>
            </a:r>
            <a:endParaRPr lang="ru-RU" sz="1800" b="1" kern="0" dirty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56329" name="Picture 9" descr="Picture4"/>
          <p:cNvPicPr>
            <a:picLocks noChangeAspect="1" noChangeArrowheads="1"/>
          </p:cNvPicPr>
          <p:nvPr/>
        </p:nvPicPr>
        <p:blipFill>
          <a:blip r:embed="rId4" cstate="print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65113" y="147638"/>
            <a:ext cx="6746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6330" name="Диаграмма 17"/>
          <p:cNvGraphicFramePr>
            <a:graphicFrameLocks/>
          </p:cNvGraphicFramePr>
          <p:nvPr/>
        </p:nvGraphicFramePr>
        <p:xfrm>
          <a:off x="80963" y="2092325"/>
          <a:ext cx="4505325" cy="420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47" r:id="rId6" imgW="4505334" imgH="4206605" progId="Excel.Chart.8">
                  <p:embed/>
                </p:oleObj>
              </mc:Choice>
              <mc:Fallback>
                <p:oleObj r:id="rId6" imgW="4505334" imgH="4206605" progId="Excel.Chart.8">
                  <p:embed/>
                  <p:pic>
                    <p:nvPicPr>
                      <p:cNvPr id="0" name="Диаграмма 17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3" y="2092325"/>
                        <a:ext cx="4505325" cy="420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31" name="Прямоугольник 2"/>
          <p:cNvSpPr>
            <a:spLocks noChangeArrowheads="1"/>
          </p:cNvSpPr>
          <p:nvPr/>
        </p:nvSpPr>
        <p:spPr bwMode="auto">
          <a:xfrm>
            <a:off x="4525963" y="1214438"/>
            <a:ext cx="4478337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500" b="1">
                <a:solidFill>
                  <a:srgbClr val="215381"/>
                </a:solidFill>
                <a:latin typeface="Arial" charset="0"/>
              </a:rPr>
              <a:t>Изменение за 2018 год количества конкурентов хозяйствующего субъекта на соответствующем целевом рынке</a:t>
            </a:r>
          </a:p>
        </p:txBody>
      </p:sp>
      <p:sp>
        <p:nvSpPr>
          <p:cNvPr id="56332" name="Прямоугольник 4"/>
          <p:cNvSpPr>
            <a:spLocks noChangeArrowheads="1"/>
          </p:cNvSpPr>
          <p:nvPr/>
        </p:nvSpPr>
        <p:spPr bwMode="auto">
          <a:xfrm>
            <a:off x="33338" y="1220788"/>
            <a:ext cx="44831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500" b="1">
                <a:solidFill>
                  <a:srgbClr val="215381"/>
                </a:solidFill>
                <a:latin typeface="Arial" charset="0"/>
              </a:rPr>
              <a:t>Количество конкурентов предприятия (организации) предлагающих </a:t>
            </a:r>
          </a:p>
          <a:p>
            <a:pPr algn="ctr"/>
            <a:r>
              <a:rPr lang="ru-RU" altLang="ru-RU" sz="1500" b="1">
                <a:solidFill>
                  <a:srgbClr val="215381"/>
                </a:solidFill>
                <a:latin typeface="Arial" charset="0"/>
              </a:rPr>
              <a:t>аналогичную продукцию</a:t>
            </a:r>
          </a:p>
        </p:txBody>
      </p:sp>
      <p:sp>
        <p:nvSpPr>
          <p:cNvPr id="56333" name="Line 28"/>
          <p:cNvSpPr>
            <a:spLocks noChangeShapeType="1"/>
          </p:cNvSpPr>
          <p:nvPr/>
        </p:nvSpPr>
        <p:spPr bwMode="auto">
          <a:xfrm flipH="1" flipV="1">
            <a:off x="4516438" y="1060450"/>
            <a:ext cx="9525" cy="5367338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aphicFrame>
        <p:nvGraphicFramePr>
          <p:cNvPr id="56334" name="Диаграмма 17"/>
          <p:cNvGraphicFramePr>
            <a:graphicFrameLocks/>
          </p:cNvGraphicFramePr>
          <p:nvPr/>
        </p:nvGraphicFramePr>
        <p:xfrm>
          <a:off x="4465638" y="2051050"/>
          <a:ext cx="4505325" cy="420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48" r:id="rId9" imgW="4505334" imgH="4212701" progId="Excel.Chart.8">
                  <p:embed/>
                </p:oleObj>
              </mc:Choice>
              <mc:Fallback>
                <p:oleObj r:id="rId9" imgW="4505334" imgH="4212701" progId="Excel.Chart.8">
                  <p:embed/>
                  <p:pic>
                    <p:nvPicPr>
                      <p:cNvPr id="0" name="Диаграмма 17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5638" y="2051050"/>
                        <a:ext cx="4505325" cy="420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6305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65000">
                <a:schemeClr val="bg1">
                  <a:lumMod val="9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50813" y="87313"/>
            <a:ext cx="8853487" cy="839787"/>
          </a:xfrm>
          <a:prstGeom prst="rect">
            <a:avLst/>
          </a:prstGeom>
          <a:gradFill flip="none" rotWithShape="1">
            <a:gsLst>
              <a:gs pos="35000">
                <a:schemeClr val="bg1">
                  <a:alpha val="95000"/>
                </a:schemeClr>
              </a:gs>
              <a:gs pos="100000">
                <a:schemeClr val="bg2">
                  <a:lumMod val="90000"/>
                </a:schemeClr>
              </a:gs>
              <a:gs pos="0">
                <a:schemeClr val="bg2">
                  <a:lumMod val="90000"/>
                </a:schemeClr>
              </a:gs>
              <a:gs pos="65000">
                <a:schemeClr val="bg1">
                  <a:alpha val="9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0813" y="930275"/>
            <a:ext cx="8853487" cy="5675313"/>
          </a:xfrm>
          <a:prstGeom prst="rect">
            <a:avLst/>
          </a:prstGeom>
          <a:gradFill flip="none" rotWithShape="1">
            <a:gsLst>
              <a:gs pos="100000">
                <a:srgbClr val="BFD0EB"/>
              </a:gs>
              <a:gs pos="0">
                <a:srgbClr val="BFD0EB"/>
              </a:gs>
              <a:gs pos="65000">
                <a:schemeClr val="bg1"/>
              </a:gs>
              <a:gs pos="35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7349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FC97789-F5D5-47BF-9B85-E875C9A0A28E}" type="slidenum">
              <a:rPr lang="en-US" altLang="ru-RU" smtClean="0">
                <a:latin typeface="Arial Black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ru-RU" smtClean="0">
              <a:latin typeface="Arial Black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50813" y="930275"/>
            <a:ext cx="8853487" cy="69850"/>
          </a:xfrm>
          <a:prstGeom prst="rect">
            <a:avLst/>
          </a:prstGeom>
          <a:gradFill>
            <a:gsLst>
              <a:gs pos="0">
                <a:srgbClr val="0070C0"/>
              </a:gs>
              <a:gs pos="75000">
                <a:srgbClr val="0996FF"/>
              </a:gs>
              <a:gs pos="25000">
                <a:srgbClr val="0996FF"/>
              </a:gs>
              <a:gs pos="50000">
                <a:srgbClr val="1199FF"/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4" name="Рисунок 33" descr="Герб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1938" y="133350"/>
            <a:ext cx="619125" cy="736600"/>
          </a:xfrm>
          <a:prstGeom prst="rect">
            <a:avLst/>
          </a:prstGeom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"/>
          <p:cNvSpPr txBox="1">
            <a:spLocks noChangeArrowheads="1"/>
          </p:cNvSpPr>
          <p:nvPr/>
        </p:nvSpPr>
        <p:spPr bwMode="auto">
          <a:xfrm>
            <a:off x="871538" y="98425"/>
            <a:ext cx="8132762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 smtClean="0">
                <a:latin typeface="Arial Black" pitchFamily="34" charset="0"/>
                <a:cs typeface="Arial" pitchFamily="34" charset="0"/>
              </a:rPr>
              <a:t>Меры по повышению конкурентоспособности товаров, работ, услуг и развития бизнеса, </a:t>
            </a:r>
            <a:r>
              <a:rPr lang="ru-RU" sz="1800" b="1" kern="0" dirty="0" err="1" smtClean="0">
                <a:latin typeface="Arial Black" pitchFamily="34" charset="0"/>
                <a:cs typeface="Arial" pitchFamily="34" charset="0"/>
              </a:rPr>
              <a:t>предпринимавшиеся</a:t>
            </a:r>
            <a:r>
              <a:rPr lang="ru-RU" sz="1800" b="1" kern="0" dirty="0" smtClean="0">
                <a:latin typeface="Arial Black" pitchFamily="34" charset="0"/>
                <a:cs typeface="Arial" pitchFamily="34" charset="0"/>
              </a:rPr>
              <a:t> хозяйствующими субъектами в 2018 году</a:t>
            </a:r>
            <a:endParaRPr lang="ru-RU" sz="1800" b="1" kern="0" dirty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57353" name="Picture 9" descr="Picture4"/>
          <p:cNvPicPr>
            <a:picLocks noChangeAspect="1" noChangeArrowheads="1"/>
          </p:cNvPicPr>
          <p:nvPr/>
        </p:nvPicPr>
        <p:blipFill>
          <a:blip r:embed="rId4" cstate="print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65113" y="147638"/>
            <a:ext cx="6746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7354" name="Объект 2"/>
          <p:cNvGraphicFramePr>
            <a:graphicFrameLocks/>
          </p:cNvGraphicFramePr>
          <p:nvPr/>
        </p:nvGraphicFramePr>
        <p:xfrm>
          <a:off x="-17463" y="949325"/>
          <a:ext cx="9274176" cy="581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2" r:id="rId6" imgW="9272820" imgH="5816088" progId="Excel.Chart.8">
                  <p:embed/>
                </p:oleObj>
              </mc:Choice>
              <mc:Fallback>
                <p:oleObj r:id="rId6" imgW="9272820" imgH="5816088" progId="Excel.Chart.8">
                  <p:embed/>
                  <p:pic>
                    <p:nvPicPr>
                      <p:cNvPr id="0" name="Объект 2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7463" y="949325"/>
                        <a:ext cx="9274176" cy="581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55" name="TextBox 2"/>
          <p:cNvSpPr txBox="1">
            <a:spLocks noChangeArrowheads="1"/>
          </p:cNvSpPr>
          <p:nvPr/>
        </p:nvSpPr>
        <p:spPr bwMode="auto">
          <a:xfrm>
            <a:off x="6389688" y="1019175"/>
            <a:ext cx="2835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200" b="1">
                <a:latin typeface="Arial" charset="0"/>
              </a:rPr>
              <a:t>% от общего числа опрошенных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6305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65000">
                <a:schemeClr val="bg1">
                  <a:lumMod val="9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50813" y="87313"/>
            <a:ext cx="8853487" cy="839787"/>
          </a:xfrm>
          <a:prstGeom prst="rect">
            <a:avLst/>
          </a:prstGeom>
          <a:gradFill flip="none" rotWithShape="1">
            <a:gsLst>
              <a:gs pos="35000">
                <a:schemeClr val="bg1">
                  <a:alpha val="95000"/>
                </a:schemeClr>
              </a:gs>
              <a:gs pos="100000">
                <a:schemeClr val="bg2">
                  <a:lumMod val="90000"/>
                </a:schemeClr>
              </a:gs>
              <a:gs pos="0">
                <a:schemeClr val="bg2">
                  <a:lumMod val="90000"/>
                </a:schemeClr>
              </a:gs>
              <a:gs pos="65000">
                <a:schemeClr val="bg1">
                  <a:alpha val="9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0813" y="930275"/>
            <a:ext cx="8853487" cy="5675313"/>
          </a:xfrm>
          <a:prstGeom prst="rect">
            <a:avLst/>
          </a:prstGeom>
          <a:gradFill flip="none" rotWithShape="1">
            <a:gsLst>
              <a:gs pos="100000">
                <a:srgbClr val="BFD0EB"/>
              </a:gs>
              <a:gs pos="0">
                <a:srgbClr val="BFD0EB"/>
              </a:gs>
              <a:gs pos="65000">
                <a:schemeClr val="bg1"/>
              </a:gs>
              <a:gs pos="35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8373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9E60386-8260-4D9E-8133-5FC4BD43192E}" type="slidenum">
              <a:rPr lang="en-US" altLang="ru-RU" smtClean="0">
                <a:latin typeface="Arial Black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ru-RU" smtClean="0">
              <a:latin typeface="Arial Black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50813" y="930275"/>
            <a:ext cx="8853487" cy="69850"/>
          </a:xfrm>
          <a:prstGeom prst="rect">
            <a:avLst/>
          </a:prstGeom>
          <a:gradFill>
            <a:gsLst>
              <a:gs pos="0">
                <a:srgbClr val="0070C0"/>
              </a:gs>
              <a:gs pos="75000">
                <a:srgbClr val="0996FF"/>
              </a:gs>
              <a:gs pos="25000">
                <a:srgbClr val="0996FF"/>
              </a:gs>
              <a:gs pos="50000">
                <a:srgbClr val="1199FF"/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4" name="Рисунок 33" descr="Герб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1938" y="133350"/>
            <a:ext cx="619125" cy="736600"/>
          </a:xfrm>
          <a:prstGeom prst="rect">
            <a:avLst/>
          </a:prstGeom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"/>
          <p:cNvSpPr txBox="1">
            <a:spLocks noChangeArrowheads="1"/>
          </p:cNvSpPr>
          <p:nvPr/>
        </p:nvSpPr>
        <p:spPr bwMode="auto">
          <a:xfrm>
            <a:off x="871538" y="96838"/>
            <a:ext cx="8132762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Административные </a:t>
            </a:r>
            <a:r>
              <a:rPr lang="ru-RU" sz="1800" b="1" kern="0" dirty="0" smtClean="0">
                <a:latin typeface="Arial Black" pitchFamily="34" charset="0"/>
                <a:cs typeface="Arial" pitchFamily="34" charset="0"/>
              </a:rPr>
              <a:t>барьеры, с </a:t>
            </a: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которыми </a:t>
            </a:r>
            <a:endParaRPr lang="ru-RU" sz="1800" b="1" kern="0" dirty="0" smtClean="0">
              <a:latin typeface="Arial Black" pitchFamily="34" charset="0"/>
              <a:cs typeface="Arial" pitchFamily="34" charset="0"/>
            </a:endParaRP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 smtClean="0">
                <a:latin typeface="Arial Black" pitchFamily="34" charset="0"/>
                <a:cs typeface="Arial" pitchFamily="34" charset="0"/>
              </a:rPr>
              <a:t>сталкивались </a:t>
            </a: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опрашиваемые </a:t>
            </a:r>
            <a:r>
              <a:rPr lang="ru-RU" sz="1800" b="1" kern="0" dirty="0" smtClean="0">
                <a:latin typeface="Arial Black" pitchFamily="34" charset="0"/>
                <a:cs typeface="Arial" pitchFamily="34" charset="0"/>
              </a:rPr>
              <a:t>в </a:t>
            </a: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ходе осуществления предпринимательской деятельности</a:t>
            </a:r>
          </a:p>
        </p:txBody>
      </p:sp>
      <p:pic>
        <p:nvPicPr>
          <p:cNvPr id="58377" name="Picture 9" descr="Picture4"/>
          <p:cNvPicPr>
            <a:picLocks noChangeAspect="1" noChangeArrowheads="1"/>
          </p:cNvPicPr>
          <p:nvPr/>
        </p:nvPicPr>
        <p:blipFill>
          <a:blip r:embed="rId4" cstate="print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65113" y="147638"/>
            <a:ext cx="6746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8378" name="Объект 2"/>
          <p:cNvGraphicFramePr>
            <a:graphicFrameLocks/>
          </p:cNvGraphicFramePr>
          <p:nvPr/>
        </p:nvGraphicFramePr>
        <p:xfrm>
          <a:off x="-17463" y="1219200"/>
          <a:ext cx="9274176" cy="543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6" r:id="rId6" imgW="9272820" imgH="5432007" progId="Excel.Chart.8">
                  <p:embed/>
                </p:oleObj>
              </mc:Choice>
              <mc:Fallback>
                <p:oleObj r:id="rId6" imgW="9272820" imgH="5432007" progId="Excel.Chart.8">
                  <p:embed/>
                  <p:pic>
                    <p:nvPicPr>
                      <p:cNvPr id="0" name="Объект 2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7463" y="1219200"/>
                        <a:ext cx="9274176" cy="5434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9" name="TextBox 10"/>
          <p:cNvSpPr txBox="1">
            <a:spLocks noChangeArrowheads="1"/>
          </p:cNvSpPr>
          <p:nvPr/>
        </p:nvSpPr>
        <p:spPr bwMode="auto">
          <a:xfrm>
            <a:off x="6053138" y="1019175"/>
            <a:ext cx="29511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200" b="1">
                <a:latin typeface="Arial" charset="0"/>
              </a:rPr>
              <a:t>% от числа опрошенных</a:t>
            </a:r>
            <a:r>
              <a:rPr lang="en-US" altLang="ru-RU" sz="1200" b="1">
                <a:latin typeface="Arial" charset="0"/>
              </a:rPr>
              <a:t> </a:t>
            </a:r>
            <a:r>
              <a:rPr lang="ru-RU" altLang="ru-RU" sz="1200" b="1">
                <a:latin typeface="Arial" charset="0"/>
              </a:rPr>
              <a:t>предпринимателей, столкнувшихся с административными барьерами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6305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65000">
                <a:schemeClr val="bg1">
                  <a:lumMod val="9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50813" y="87313"/>
            <a:ext cx="8853487" cy="839787"/>
          </a:xfrm>
          <a:prstGeom prst="rect">
            <a:avLst/>
          </a:prstGeom>
          <a:gradFill flip="none" rotWithShape="1">
            <a:gsLst>
              <a:gs pos="35000">
                <a:schemeClr val="bg1">
                  <a:alpha val="95000"/>
                </a:schemeClr>
              </a:gs>
              <a:gs pos="100000">
                <a:schemeClr val="bg2">
                  <a:lumMod val="90000"/>
                </a:schemeClr>
              </a:gs>
              <a:gs pos="0">
                <a:schemeClr val="bg2">
                  <a:lumMod val="90000"/>
                </a:schemeClr>
              </a:gs>
              <a:gs pos="65000">
                <a:schemeClr val="bg1">
                  <a:alpha val="9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0813" y="930275"/>
            <a:ext cx="8853487" cy="5675313"/>
          </a:xfrm>
          <a:prstGeom prst="rect">
            <a:avLst/>
          </a:prstGeom>
          <a:gradFill flip="none" rotWithShape="1">
            <a:gsLst>
              <a:gs pos="100000">
                <a:srgbClr val="BFD0EB"/>
              </a:gs>
              <a:gs pos="0">
                <a:srgbClr val="BFD0EB"/>
              </a:gs>
              <a:gs pos="65000">
                <a:schemeClr val="bg1"/>
              </a:gs>
              <a:gs pos="35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9397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217E01D-3AEF-4A1C-AA3A-042E2F37765C}" type="slidenum">
              <a:rPr lang="en-US" altLang="ru-RU" smtClean="0">
                <a:latin typeface="Arial Black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ru-RU" smtClean="0">
              <a:latin typeface="Arial Black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50813" y="930275"/>
            <a:ext cx="8853487" cy="69850"/>
          </a:xfrm>
          <a:prstGeom prst="rect">
            <a:avLst/>
          </a:prstGeom>
          <a:gradFill>
            <a:gsLst>
              <a:gs pos="0">
                <a:srgbClr val="0070C0"/>
              </a:gs>
              <a:gs pos="75000">
                <a:srgbClr val="0996FF"/>
              </a:gs>
              <a:gs pos="25000">
                <a:srgbClr val="0996FF"/>
              </a:gs>
              <a:gs pos="50000">
                <a:srgbClr val="1199FF"/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4" name="Рисунок 33" descr="Герб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1938" y="133350"/>
            <a:ext cx="619125" cy="736600"/>
          </a:xfrm>
          <a:prstGeom prst="rect">
            <a:avLst/>
          </a:prstGeom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"/>
          <p:cNvSpPr txBox="1">
            <a:spLocks noChangeArrowheads="1"/>
          </p:cNvSpPr>
          <p:nvPr/>
        </p:nvSpPr>
        <p:spPr bwMode="auto">
          <a:xfrm>
            <a:off x="871538" y="282575"/>
            <a:ext cx="813276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Оценка уровня административных барьеров</a:t>
            </a:r>
          </a:p>
        </p:txBody>
      </p:sp>
      <p:pic>
        <p:nvPicPr>
          <p:cNvPr id="59401" name="Picture 9" descr="Picture4"/>
          <p:cNvPicPr>
            <a:picLocks noChangeAspect="1" noChangeArrowheads="1"/>
          </p:cNvPicPr>
          <p:nvPr/>
        </p:nvPicPr>
        <p:blipFill>
          <a:blip r:embed="rId4" cstate="print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65113" y="147638"/>
            <a:ext cx="6746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9402" name="Диаграмма 17"/>
          <p:cNvGraphicFramePr>
            <a:graphicFrameLocks/>
          </p:cNvGraphicFramePr>
          <p:nvPr/>
        </p:nvGraphicFramePr>
        <p:xfrm>
          <a:off x="14288" y="1762125"/>
          <a:ext cx="4235450" cy="460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9" r:id="rId6" imgW="4237087" imgH="4608975" progId="Excel.Chart.8">
                  <p:embed/>
                </p:oleObj>
              </mc:Choice>
              <mc:Fallback>
                <p:oleObj r:id="rId6" imgW="4237087" imgH="4608975" progId="Excel.Chart.8">
                  <p:embed/>
                  <p:pic>
                    <p:nvPicPr>
                      <p:cNvPr id="0" name="Диаграмма 17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8" y="1762125"/>
                        <a:ext cx="4235450" cy="4608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403" name="Диаграмма 20"/>
          <p:cNvGraphicFramePr>
            <a:graphicFrameLocks/>
          </p:cNvGraphicFramePr>
          <p:nvPr/>
        </p:nvGraphicFramePr>
        <p:xfrm>
          <a:off x="4257675" y="1776413"/>
          <a:ext cx="4767263" cy="4757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20" r:id="rId9" imgW="4767485" imgH="4761389" progId="Excel.Chart.8">
                  <p:embed/>
                </p:oleObj>
              </mc:Choice>
              <mc:Fallback>
                <p:oleObj r:id="rId9" imgW="4767485" imgH="4761389" progId="Excel.Chart.8">
                  <p:embed/>
                  <p:pic>
                    <p:nvPicPr>
                      <p:cNvPr id="0" name="Диаграмма 20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7675" y="1776413"/>
                        <a:ext cx="4767263" cy="4757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4545013" y="1355725"/>
            <a:ext cx="4572000" cy="554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500" b="1" dirty="0">
                <a:solidFill>
                  <a:srgbClr val="215381"/>
                </a:solidFill>
                <a:latin typeface="Arial" pitchFamily="34" charset="0"/>
                <a:cs typeface="+mn-cs"/>
              </a:rPr>
              <a:t>Изменение административных </a:t>
            </a:r>
            <a:endParaRPr lang="en-US" sz="1500" b="1" dirty="0">
              <a:solidFill>
                <a:srgbClr val="215381"/>
              </a:solidFill>
              <a:latin typeface="Arial" pitchFamily="34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500" b="1" dirty="0">
                <a:solidFill>
                  <a:srgbClr val="215381"/>
                </a:solidFill>
                <a:latin typeface="Arial" pitchFamily="34" charset="0"/>
                <a:cs typeface="+mn-cs"/>
              </a:rPr>
              <a:t>барьеров в 2018 году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7463" y="1389063"/>
            <a:ext cx="4572000" cy="5540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500" b="1" dirty="0">
                <a:solidFill>
                  <a:srgbClr val="215381"/>
                </a:solidFill>
                <a:latin typeface="Arial" pitchFamily="34" charset="0"/>
                <a:cs typeface="+mn-cs"/>
              </a:rPr>
              <a:t>Уровень сложности </a:t>
            </a:r>
            <a:endParaRPr lang="en-US" sz="1500" b="1" dirty="0">
              <a:solidFill>
                <a:srgbClr val="215381"/>
              </a:solidFill>
              <a:latin typeface="Arial" pitchFamily="34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500" b="1" dirty="0">
                <a:solidFill>
                  <a:srgbClr val="215381"/>
                </a:solidFill>
                <a:latin typeface="Arial" pitchFamily="34" charset="0"/>
                <a:cs typeface="+mn-cs"/>
              </a:rPr>
              <a:t>административных барьеров</a:t>
            </a: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4114800" y="1017588"/>
            <a:ext cx="49276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% от общего числа опрошенных предпринимателей</a:t>
            </a:r>
            <a:endParaRPr lang="ru-RU" sz="12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6305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65000">
                <a:schemeClr val="bg1">
                  <a:lumMod val="9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50813" y="87313"/>
            <a:ext cx="8853487" cy="839787"/>
          </a:xfrm>
          <a:prstGeom prst="rect">
            <a:avLst/>
          </a:prstGeom>
          <a:gradFill flip="none" rotWithShape="1">
            <a:gsLst>
              <a:gs pos="35000">
                <a:schemeClr val="bg1">
                  <a:alpha val="95000"/>
                </a:schemeClr>
              </a:gs>
              <a:gs pos="100000">
                <a:schemeClr val="bg2">
                  <a:lumMod val="90000"/>
                </a:schemeClr>
              </a:gs>
              <a:gs pos="0">
                <a:schemeClr val="bg2">
                  <a:lumMod val="90000"/>
                </a:schemeClr>
              </a:gs>
              <a:gs pos="65000">
                <a:schemeClr val="bg1">
                  <a:alpha val="9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0813" y="930275"/>
            <a:ext cx="8853487" cy="5675313"/>
          </a:xfrm>
          <a:prstGeom prst="rect">
            <a:avLst/>
          </a:prstGeom>
          <a:gradFill flip="none" rotWithShape="1">
            <a:gsLst>
              <a:gs pos="100000">
                <a:srgbClr val="BFD0EB"/>
              </a:gs>
              <a:gs pos="0">
                <a:srgbClr val="BFD0EB"/>
              </a:gs>
              <a:gs pos="65000">
                <a:schemeClr val="bg1"/>
              </a:gs>
              <a:gs pos="35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0421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E656533-B244-49BF-805A-EFE041D7CDB9}" type="slidenum">
              <a:rPr lang="en-US" altLang="ru-RU" smtClean="0">
                <a:latin typeface="Arial Black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ru-RU" smtClean="0">
              <a:latin typeface="Arial Black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50813" y="930275"/>
            <a:ext cx="8853487" cy="69850"/>
          </a:xfrm>
          <a:prstGeom prst="rect">
            <a:avLst/>
          </a:prstGeom>
          <a:gradFill>
            <a:gsLst>
              <a:gs pos="0">
                <a:srgbClr val="0070C0"/>
              </a:gs>
              <a:gs pos="75000">
                <a:srgbClr val="0996FF"/>
              </a:gs>
              <a:gs pos="25000">
                <a:srgbClr val="0996FF"/>
              </a:gs>
              <a:gs pos="50000">
                <a:srgbClr val="1199FF"/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4" name="Рисунок 33" descr="Герб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1938" y="133350"/>
            <a:ext cx="619125" cy="736600"/>
          </a:xfrm>
          <a:prstGeom prst="rect">
            <a:avLst/>
          </a:prstGeom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"/>
          <p:cNvSpPr txBox="1">
            <a:spLocks noChangeArrowheads="1"/>
          </p:cNvSpPr>
          <p:nvPr/>
        </p:nvSpPr>
        <p:spPr bwMode="auto">
          <a:xfrm>
            <a:off x="871538" y="239713"/>
            <a:ext cx="813276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Удовлетворенность предпринимателей официальной информацией о состоянии конкуренции</a:t>
            </a:r>
          </a:p>
        </p:txBody>
      </p:sp>
      <p:pic>
        <p:nvPicPr>
          <p:cNvPr id="60425" name="Picture 9" descr="Picture4"/>
          <p:cNvPicPr>
            <a:picLocks noChangeAspect="1" noChangeArrowheads="1"/>
          </p:cNvPicPr>
          <p:nvPr/>
        </p:nvPicPr>
        <p:blipFill>
          <a:blip r:embed="rId4" cstate="print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65113" y="147638"/>
            <a:ext cx="6746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0426" name="Диаграмма 19"/>
          <p:cNvGraphicFramePr>
            <a:graphicFrameLocks/>
          </p:cNvGraphicFramePr>
          <p:nvPr/>
        </p:nvGraphicFramePr>
        <p:xfrm>
          <a:off x="-39688" y="768350"/>
          <a:ext cx="4267201" cy="304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52" r:id="rId6" imgW="4267570" imgH="3048264" progId="Excel.Chart.8">
                  <p:embed/>
                </p:oleObj>
              </mc:Choice>
              <mc:Fallback>
                <p:oleObj r:id="rId6" imgW="4267570" imgH="3048264" progId="Excel.Chart.8">
                  <p:embed/>
                  <p:pic>
                    <p:nvPicPr>
                      <p:cNvPr id="0" name="Диаграмма 19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9688" y="768350"/>
                        <a:ext cx="4267201" cy="304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27" name="Line 28"/>
          <p:cNvSpPr>
            <a:spLocks noChangeShapeType="1"/>
          </p:cNvSpPr>
          <p:nvPr/>
        </p:nvSpPr>
        <p:spPr bwMode="auto">
          <a:xfrm>
            <a:off x="261938" y="3757613"/>
            <a:ext cx="8564562" cy="9525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0428" name="Line 28"/>
          <p:cNvSpPr>
            <a:spLocks noChangeShapeType="1"/>
          </p:cNvSpPr>
          <p:nvPr/>
        </p:nvSpPr>
        <p:spPr bwMode="auto">
          <a:xfrm>
            <a:off x="4176713" y="1111250"/>
            <a:ext cx="0" cy="2452688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aphicFrame>
        <p:nvGraphicFramePr>
          <p:cNvPr id="60429" name="Объект 2"/>
          <p:cNvGraphicFramePr>
            <a:graphicFrameLocks/>
          </p:cNvGraphicFramePr>
          <p:nvPr/>
        </p:nvGraphicFramePr>
        <p:xfrm>
          <a:off x="4125913" y="885825"/>
          <a:ext cx="5167312" cy="289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53" r:id="rId9" imgW="5163760" imgH="2895851" progId="Excel.Chart.8">
                  <p:embed/>
                </p:oleObj>
              </mc:Choice>
              <mc:Fallback>
                <p:oleObj r:id="rId9" imgW="5163760" imgH="2895851" progId="Excel.Chart.8">
                  <p:embed/>
                  <p:pic>
                    <p:nvPicPr>
                      <p:cNvPr id="0" name="Объект 2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5913" y="885825"/>
                        <a:ext cx="5167312" cy="2894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960438" y="954088"/>
            <a:ext cx="8043862" cy="46037"/>
          </a:xfrm>
          <a:prstGeom prst="rect">
            <a:avLst/>
          </a:prstGeom>
          <a:gradFill>
            <a:gsLst>
              <a:gs pos="0">
                <a:srgbClr val="0070C0"/>
              </a:gs>
              <a:gs pos="75000">
                <a:srgbClr val="0996FF"/>
              </a:gs>
              <a:gs pos="25000">
                <a:srgbClr val="0996FF"/>
              </a:gs>
              <a:gs pos="50000">
                <a:srgbClr val="1199FF"/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60431" name="Объект 2"/>
          <p:cNvGraphicFramePr>
            <a:graphicFrameLocks/>
          </p:cNvGraphicFramePr>
          <p:nvPr/>
        </p:nvGraphicFramePr>
        <p:xfrm>
          <a:off x="100013" y="3771900"/>
          <a:ext cx="8777287" cy="288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54" r:id="rId12" imgW="8779001" imgH="2883658" progId="Excel.Chart.8">
                  <p:embed/>
                </p:oleObj>
              </mc:Choice>
              <mc:Fallback>
                <p:oleObj r:id="rId12" imgW="8779001" imgH="2883658" progId="Excel.Chart.8">
                  <p:embed/>
                  <p:pic>
                    <p:nvPicPr>
                      <p:cNvPr id="0" name="Объект 2"/>
                      <p:cNvPicPr>
                        <a:picLocks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3" y="3771900"/>
                        <a:ext cx="8777287" cy="2884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601663" y="3767138"/>
            <a:ext cx="777557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srgbClr val="215381"/>
                </a:solidFill>
                <a:latin typeface="Arial" panose="020B0604020202020204" pitchFamily="34" charset="0"/>
              </a:rPr>
              <a:t>Удовлетворенность уровнем понятности </a:t>
            </a:r>
            <a:r>
              <a:rPr lang="ru-RU" sz="1200" b="1" kern="0" dirty="0" smtClean="0">
                <a:solidFill>
                  <a:srgbClr val="215381"/>
                </a:solidFill>
                <a:latin typeface="Arial" panose="020B0604020202020204" pitchFamily="34" charset="0"/>
              </a:rPr>
              <a:t>и</a:t>
            </a:r>
            <a:endParaRPr lang="en-US" sz="1200" b="1" kern="0" dirty="0" smtClean="0">
              <a:solidFill>
                <a:srgbClr val="215381"/>
              </a:solidFill>
              <a:latin typeface="Arial" panose="020B0604020202020204" pitchFamily="34" charset="0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 smtClean="0">
                <a:solidFill>
                  <a:srgbClr val="215381"/>
                </a:solidFill>
                <a:latin typeface="Arial" panose="020B0604020202020204" pitchFamily="34" charset="0"/>
              </a:rPr>
              <a:t>удобством </a:t>
            </a:r>
            <a:r>
              <a:rPr lang="ru-RU" sz="1200" b="1" kern="0" dirty="0">
                <a:solidFill>
                  <a:srgbClr val="215381"/>
                </a:solidFill>
                <a:latin typeface="Arial" panose="020B0604020202020204" pitchFamily="34" charset="0"/>
              </a:rPr>
              <a:t>получения официальной информации</a:t>
            </a:r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150813" y="1003300"/>
            <a:ext cx="40259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srgbClr val="215381"/>
                </a:solidFill>
                <a:latin typeface="Arial" panose="020B0604020202020204" pitchFamily="34" charset="0"/>
              </a:rPr>
              <a:t>Интересуетесь ли Вы информацией о состоянии конкурентной среды и деятельности по содействию развитию конкуренции в регионе?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6305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65000">
                <a:schemeClr val="bg1">
                  <a:lumMod val="9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50813" y="87313"/>
            <a:ext cx="8853487" cy="839787"/>
          </a:xfrm>
          <a:prstGeom prst="rect">
            <a:avLst/>
          </a:prstGeom>
          <a:gradFill flip="none" rotWithShape="1">
            <a:gsLst>
              <a:gs pos="35000">
                <a:schemeClr val="bg1">
                  <a:alpha val="95000"/>
                </a:schemeClr>
              </a:gs>
              <a:gs pos="100000">
                <a:schemeClr val="bg2">
                  <a:lumMod val="90000"/>
                </a:schemeClr>
              </a:gs>
              <a:gs pos="0">
                <a:schemeClr val="bg2">
                  <a:lumMod val="90000"/>
                </a:schemeClr>
              </a:gs>
              <a:gs pos="65000">
                <a:schemeClr val="bg1">
                  <a:alpha val="9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0813" y="930275"/>
            <a:ext cx="8859837" cy="5678488"/>
          </a:xfrm>
          <a:prstGeom prst="rect">
            <a:avLst/>
          </a:prstGeom>
          <a:gradFill flip="none" rotWithShape="1">
            <a:gsLst>
              <a:gs pos="100000">
                <a:srgbClr val="BFD0EB"/>
              </a:gs>
              <a:gs pos="0">
                <a:srgbClr val="BFD0EB"/>
              </a:gs>
              <a:gs pos="65000">
                <a:schemeClr val="bg1"/>
              </a:gs>
              <a:gs pos="35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1445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E5C99ED-B3E3-42B1-87BD-92E8609ACEBC}" type="slidenum">
              <a:rPr lang="en-US" altLang="ru-RU" smtClean="0">
                <a:latin typeface="Arial Black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ru-RU" smtClean="0">
              <a:latin typeface="Arial Black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50813" y="930275"/>
            <a:ext cx="8853487" cy="69850"/>
          </a:xfrm>
          <a:prstGeom prst="rect">
            <a:avLst/>
          </a:prstGeom>
          <a:gradFill>
            <a:gsLst>
              <a:gs pos="0">
                <a:srgbClr val="0070C0"/>
              </a:gs>
              <a:gs pos="75000">
                <a:srgbClr val="0996FF"/>
              </a:gs>
              <a:gs pos="25000">
                <a:srgbClr val="0996FF"/>
              </a:gs>
              <a:gs pos="50000">
                <a:srgbClr val="1199FF"/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4" name="Рисунок 33" descr="Герб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1938" y="133350"/>
            <a:ext cx="619125" cy="736600"/>
          </a:xfrm>
          <a:prstGeom prst="rect">
            <a:avLst/>
          </a:prstGeom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"/>
          <p:cNvSpPr txBox="1">
            <a:spLocks noChangeArrowheads="1"/>
          </p:cNvSpPr>
          <p:nvPr/>
        </p:nvSpPr>
        <p:spPr bwMode="auto">
          <a:xfrm>
            <a:off x="866775" y="107950"/>
            <a:ext cx="813276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Мониторинг удовлетворенности потребителей качеством товаров, работ, услуг на товарных рынках Белгородской области и состоянием ценовой конкуренции</a:t>
            </a:r>
          </a:p>
        </p:txBody>
      </p:sp>
      <p:pic>
        <p:nvPicPr>
          <p:cNvPr id="61449" name="Picture 9" descr="Picture4"/>
          <p:cNvPicPr>
            <a:picLocks noChangeAspect="1" noChangeArrowheads="1"/>
          </p:cNvPicPr>
          <p:nvPr/>
        </p:nvPicPr>
        <p:blipFill>
          <a:blip r:embed="rId4" cstate="print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65113" y="147638"/>
            <a:ext cx="6746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139700" y="1060450"/>
            <a:ext cx="46831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В опросе приняли </a:t>
            </a:r>
            <a:r>
              <a:rPr lang="ru-RU" sz="1400" b="1" kern="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участие </a:t>
            </a:r>
            <a:r>
              <a:rPr lang="ru-RU" sz="1400" b="1" kern="0" dirty="0">
                <a:solidFill>
                  <a:srgbClr val="215381"/>
                </a:solidFill>
                <a:cs typeface="Arial" pitchFamily="34" charset="0"/>
              </a:rPr>
              <a:t>2 777</a:t>
            </a:r>
            <a:r>
              <a:rPr lang="ru-RU" sz="1400" b="1" kern="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 </a:t>
            </a:r>
            <a:r>
              <a:rPr lang="ru-RU" sz="1400" b="1" kern="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потребителей</a:t>
            </a:r>
            <a:endParaRPr lang="ru-RU" sz="1400" b="1" kern="0" dirty="0">
              <a:solidFill>
                <a:schemeClr val="bg2">
                  <a:lumMod val="10000"/>
                </a:schemeClr>
              </a:solidFill>
              <a:cs typeface="Arial" pitchFamily="34" charset="0"/>
            </a:endParaRPr>
          </a:p>
        </p:txBody>
      </p:sp>
      <p:graphicFrame>
        <p:nvGraphicFramePr>
          <p:cNvPr id="61451" name="Объект 2"/>
          <p:cNvGraphicFramePr>
            <a:graphicFrameLocks/>
          </p:cNvGraphicFramePr>
          <p:nvPr/>
        </p:nvGraphicFramePr>
        <p:xfrm>
          <a:off x="80963" y="1425575"/>
          <a:ext cx="8980487" cy="622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9" r:id="rId6" imgW="8980186" imgH="6230652" progId="Excel.Chart.8">
                  <p:embed/>
                </p:oleObj>
              </mc:Choice>
              <mc:Fallback>
                <p:oleObj r:id="rId6" imgW="8980186" imgH="6230652" progId="Excel.Chart.8">
                  <p:embed/>
                  <p:pic>
                    <p:nvPicPr>
                      <p:cNvPr id="0" name="Объект 2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3" y="1425575"/>
                        <a:ext cx="8980487" cy="6229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6705600" y="1038225"/>
            <a:ext cx="23368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% от общего числа опрошенных потребителей </a:t>
            </a:r>
            <a:endParaRPr lang="ru-RU" sz="12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6305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65000">
                <a:schemeClr val="bg1">
                  <a:lumMod val="9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0813" y="930275"/>
            <a:ext cx="8853487" cy="5675313"/>
          </a:xfrm>
          <a:prstGeom prst="rect">
            <a:avLst/>
          </a:prstGeom>
          <a:gradFill flip="none" rotWithShape="1">
            <a:gsLst>
              <a:gs pos="100000">
                <a:srgbClr val="BFD0EB"/>
              </a:gs>
              <a:gs pos="0">
                <a:srgbClr val="BFD0EB"/>
              </a:gs>
              <a:gs pos="65000">
                <a:schemeClr val="bg1"/>
              </a:gs>
              <a:gs pos="35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150813" y="1023938"/>
            <a:ext cx="8853487" cy="327025"/>
          </a:xfrm>
          <a:prstGeom prst="rect">
            <a:avLst/>
          </a:prstGeom>
          <a:solidFill>
            <a:srgbClr val="3E89CE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ru-RU" sz="1200" b="1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0813" y="87313"/>
            <a:ext cx="8853487" cy="839787"/>
          </a:xfrm>
          <a:prstGeom prst="rect">
            <a:avLst/>
          </a:prstGeom>
          <a:gradFill flip="none" rotWithShape="1">
            <a:gsLst>
              <a:gs pos="35000">
                <a:schemeClr val="bg1">
                  <a:alpha val="95000"/>
                </a:schemeClr>
              </a:gs>
              <a:gs pos="100000">
                <a:schemeClr val="bg2">
                  <a:lumMod val="90000"/>
                </a:schemeClr>
              </a:gs>
              <a:gs pos="0">
                <a:schemeClr val="bg2">
                  <a:lumMod val="90000"/>
                </a:schemeClr>
              </a:gs>
              <a:gs pos="65000">
                <a:schemeClr val="bg1">
                  <a:alpha val="9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4038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65EDADA-EBFC-4180-B75C-11E2264C09BB}" type="slidenum">
              <a:rPr lang="en-US" smtClean="0">
                <a:latin typeface="Arial Black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mtClean="0">
              <a:latin typeface="Arial Black" pitchFamily="34" charset="0"/>
            </a:endParaRPr>
          </a:p>
        </p:txBody>
      </p:sp>
      <p:pic>
        <p:nvPicPr>
          <p:cNvPr id="34" name="Рисунок 33" descr="Герб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8" y="133350"/>
            <a:ext cx="619125" cy="736600"/>
          </a:xfrm>
          <a:prstGeom prst="rect">
            <a:avLst/>
          </a:prstGeom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040" name="Picture 9" descr="Picture4"/>
          <p:cNvPicPr>
            <a:picLocks noChangeAspect="1" noChangeArrowheads="1"/>
          </p:cNvPicPr>
          <p:nvPr/>
        </p:nvPicPr>
        <p:blipFill>
          <a:blip r:embed="rId3" cstate="print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65113" y="147638"/>
            <a:ext cx="6746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795338" y="96838"/>
            <a:ext cx="8324850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/>
              <a:t>Нормативные правовые </a:t>
            </a:r>
            <a:r>
              <a:rPr lang="ru-RU" sz="1800" b="1" kern="0" dirty="0" smtClean="0"/>
              <a:t>документы, регламентирующие </a:t>
            </a:r>
            <a:r>
              <a:rPr lang="ru-RU" sz="1800" b="1" kern="0" dirty="0"/>
              <a:t>внедрение в Белгородской области </a:t>
            </a:r>
            <a:r>
              <a:rPr lang="ru-RU" sz="1800" b="1" kern="0" dirty="0" smtClean="0"/>
              <a:t>Стандарта </a:t>
            </a:r>
            <a:r>
              <a:rPr lang="ru-RU" sz="1800" b="1" kern="0" dirty="0"/>
              <a:t>развития конкуренции в субъектах Российской </a:t>
            </a:r>
            <a:r>
              <a:rPr lang="ru-RU" sz="1800" b="1" kern="0" dirty="0" smtClean="0"/>
              <a:t>Федерации в 2018 году</a:t>
            </a:r>
            <a:endParaRPr lang="ru-RU" sz="1800" b="1" kern="0" dirty="0"/>
          </a:p>
        </p:txBody>
      </p:sp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50813" y="1028700"/>
            <a:ext cx="43068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ru-RU" alt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Федеральные документы</a:t>
            </a:r>
          </a:p>
        </p:txBody>
      </p:sp>
      <p:sp>
        <p:nvSpPr>
          <p:cNvPr id="13" name="TextBox 17"/>
          <p:cNvSpPr txBox="1">
            <a:spLocks noChangeArrowheads="1"/>
          </p:cNvSpPr>
          <p:nvPr/>
        </p:nvSpPr>
        <p:spPr bwMode="auto">
          <a:xfrm>
            <a:off x="4506913" y="1019175"/>
            <a:ext cx="44973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ru-RU" alt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Региональные и муниципальные документы</a:t>
            </a:r>
          </a:p>
        </p:txBody>
      </p:sp>
      <p:sp>
        <p:nvSpPr>
          <p:cNvPr id="14" name="Прямоугольник 32"/>
          <p:cNvSpPr>
            <a:spLocks noChangeArrowheads="1"/>
          </p:cNvSpPr>
          <p:nvPr/>
        </p:nvSpPr>
        <p:spPr bwMode="auto">
          <a:xfrm>
            <a:off x="150813" y="2273300"/>
            <a:ext cx="431958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Распоряжение Правительства Российской Федерации </a:t>
            </a:r>
            <a:r>
              <a:rPr lang="ru-RU" sz="1200" b="1" dirty="0">
                <a:solidFill>
                  <a:srgbClr val="C00000"/>
                </a:solidFill>
                <a:latin typeface="Arial" charset="0"/>
              </a:rPr>
              <a:t>от 10</a:t>
            </a:r>
            <a:r>
              <a:rPr lang="en-US" sz="1200" b="1" dirty="0">
                <a:solidFill>
                  <a:srgbClr val="C00000"/>
                </a:solidFill>
                <a:latin typeface="Arial" charset="0"/>
              </a:rPr>
              <a:t> </a:t>
            </a:r>
            <a:r>
              <a:rPr lang="ru-RU" sz="1200" b="1" dirty="0">
                <a:solidFill>
                  <a:srgbClr val="C00000"/>
                </a:solidFill>
                <a:latin typeface="Arial" charset="0"/>
              </a:rPr>
              <a:t>апреля 2014 года № 570-р </a:t>
            </a:r>
            <a:r>
              <a:rPr lang="ru-RU" sz="1200" b="1" i="1" dirty="0">
                <a:solidFill>
                  <a:srgbClr val="C00000"/>
                </a:solidFill>
                <a:latin typeface="Arial" charset="0"/>
              </a:rPr>
              <a:t>(в ред. от 10 февраля 2015 г. N 190-р)</a:t>
            </a:r>
            <a:r>
              <a:rPr lang="ru-RU" sz="1200" b="1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Arial" charset="0"/>
              </a:rPr>
              <a:t>«Об утверждении перечней показателей оценки эффективности деятельности и методик определения целевых значений показателей оценки эффективности деятельности руководителей органов исполнительной власти по созданию благоприятных условий ведения предпринимательской деятельности»</a:t>
            </a:r>
          </a:p>
        </p:txBody>
      </p:sp>
      <p:sp>
        <p:nvSpPr>
          <p:cNvPr id="15" name="Прямоугольник 33"/>
          <p:cNvSpPr>
            <a:spLocks noChangeArrowheads="1"/>
          </p:cNvSpPr>
          <p:nvPr/>
        </p:nvSpPr>
        <p:spPr bwMode="auto">
          <a:xfrm>
            <a:off x="4495800" y="1301750"/>
            <a:ext cx="45085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Распоряжение Правительства Белгородской области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</a:p>
          <a:p>
            <a:pPr algn="just" eaLnBrk="0" hangingPunct="0">
              <a:defRPr/>
            </a:pPr>
            <a:r>
              <a:rPr lang="ru-RU" sz="1200" b="1" dirty="0">
                <a:solidFill>
                  <a:srgbClr val="C00000"/>
                </a:solidFill>
                <a:latin typeface="Arial" charset="0"/>
              </a:rPr>
              <a:t>от 15 июня 2015 года № 302-рп </a:t>
            </a:r>
            <a:r>
              <a:rPr lang="ru-RU" sz="1200" dirty="0">
                <a:solidFill>
                  <a:prstClr val="black"/>
                </a:solidFill>
                <a:latin typeface="Arial" charset="0"/>
              </a:rPr>
              <a:t>«О внедрении в Белгородской области стандарта развития конкуренции в субъектах Российской Федерации»</a:t>
            </a:r>
          </a:p>
          <a:p>
            <a:pPr algn="just" eaLnBrk="0" hangingPunct="0">
              <a:defRPr/>
            </a:pPr>
            <a:r>
              <a:rPr lang="en-US" sz="1200" b="1" i="1" dirty="0">
                <a:solidFill>
                  <a:srgbClr val="C00000"/>
                </a:solidFill>
                <a:latin typeface="Arial" charset="0"/>
              </a:rPr>
              <a:t>(</a:t>
            </a:r>
            <a:r>
              <a:rPr lang="ru-RU" sz="1200" b="1" i="1" dirty="0">
                <a:solidFill>
                  <a:srgbClr val="C00000"/>
                </a:solidFill>
                <a:latin typeface="Arial" charset="0"/>
              </a:rPr>
              <a:t>в ред. от 11 марта 2019 года №128-р</a:t>
            </a:r>
            <a:r>
              <a:rPr lang="en-US" sz="1200" b="1" i="1" dirty="0">
                <a:solidFill>
                  <a:srgbClr val="C00000"/>
                </a:solidFill>
                <a:latin typeface="Arial" charset="0"/>
              </a:rPr>
              <a:t>)</a:t>
            </a:r>
            <a:endParaRPr lang="ru-RU" sz="1200" b="1" i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5" name="Скругленный прямоугольник 50"/>
          <p:cNvSpPr>
            <a:spLocks noChangeArrowheads="1"/>
          </p:cNvSpPr>
          <p:nvPr/>
        </p:nvSpPr>
        <p:spPr bwMode="auto">
          <a:xfrm>
            <a:off x="4479925" y="2324100"/>
            <a:ext cx="4508500" cy="1116013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>
              <a:defRPr/>
            </a:pP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Распоряжение Губернатора области </a:t>
            </a:r>
          </a:p>
          <a:p>
            <a:pPr eaLnBrk="0" hangingPunct="0">
              <a:defRPr/>
            </a:pPr>
            <a:r>
              <a:rPr lang="ru-RU" sz="1200" b="1" dirty="0">
                <a:solidFill>
                  <a:srgbClr val="C00000"/>
                </a:solidFill>
                <a:latin typeface="Arial" charset="0"/>
              </a:rPr>
              <a:t>от 9 марта 2016 года №125-р</a:t>
            </a:r>
            <a:r>
              <a:rPr lang="en-US" sz="1200" b="1" dirty="0">
                <a:solidFill>
                  <a:srgbClr val="C00000"/>
                </a:solidFill>
                <a:latin typeface="Arial" charset="0"/>
              </a:rPr>
              <a:t> </a:t>
            </a:r>
            <a:endParaRPr lang="ru-RU" sz="1200" b="1" dirty="0">
              <a:solidFill>
                <a:srgbClr val="C00000"/>
              </a:solidFill>
              <a:latin typeface="Arial" charset="0"/>
            </a:endParaRPr>
          </a:p>
          <a:p>
            <a:pPr eaLnBrk="0" hangingPunct="0">
              <a:defRPr/>
            </a:pPr>
            <a:r>
              <a:rPr lang="ru-RU" sz="1200" dirty="0">
                <a:solidFill>
                  <a:prstClr val="black"/>
                </a:solidFill>
                <a:latin typeface="Arial" charset="0"/>
              </a:rPr>
              <a:t>«Об утверждении перечня рынков и плана мероприятий «дорожной карты» по содействию развитию конкуренции в Белгородской области»</a:t>
            </a:r>
          </a:p>
          <a:p>
            <a:pPr eaLnBrk="0" hangingPunct="0">
              <a:defRPr/>
            </a:pPr>
            <a:r>
              <a:rPr lang="en-US" sz="1200" b="1" i="1" dirty="0">
                <a:solidFill>
                  <a:srgbClr val="C00000"/>
                </a:solidFill>
                <a:latin typeface="Arial" charset="0"/>
              </a:rPr>
              <a:t>(</a:t>
            </a:r>
            <a:r>
              <a:rPr lang="ru-RU" sz="1200" b="1" i="1" dirty="0">
                <a:solidFill>
                  <a:srgbClr val="C00000"/>
                </a:solidFill>
                <a:latin typeface="Arial" charset="0"/>
              </a:rPr>
              <a:t>в ред. от 07 марта 2018 года №148-р</a:t>
            </a:r>
            <a:r>
              <a:rPr lang="en-US" sz="1200" b="1" i="1" dirty="0">
                <a:solidFill>
                  <a:srgbClr val="C00000"/>
                </a:solidFill>
                <a:latin typeface="Arial" charset="0"/>
              </a:rPr>
              <a:t>)</a:t>
            </a:r>
            <a:endParaRPr lang="ru-RU" sz="1200" b="1" i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6" name="Прямоугольник 1"/>
          <p:cNvSpPr>
            <a:spLocks noChangeArrowheads="1"/>
          </p:cNvSpPr>
          <p:nvPr/>
        </p:nvSpPr>
        <p:spPr bwMode="auto">
          <a:xfrm>
            <a:off x="4495800" y="3795713"/>
            <a:ext cx="4508500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Постановление Губернатора области </a:t>
            </a:r>
          </a:p>
          <a:p>
            <a:pPr eaLnBrk="0" hangingPunct="0">
              <a:defRPr/>
            </a:pPr>
            <a:r>
              <a:rPr lang="ru-RU" sz="1200" b="1" dirty="0">
                <a:solidFill>
                  <a:srgbClr val="C00000"/>
                </a:solidFill>
                <a:latin typeface="Arial" charset="0"/>
              </a:rPr>
              <a:t>от 11 сентября</a:t>
            </a:r>
            <a:r>
              <a:rPr lang="en-US" sz="1200" b="1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sz="1200" b="1" dirty="0">
                <a:solidFill>
                  <a:srgbClr val="C00000"/>
                </a:solidFill>
                <a:latin typeface="Arial" charset="0"/>
              </a:rPr>
              <a:t>2008 года №110</a:t>
            </a:r>
          </a:p>
          <a:p>
            <a:pPr eaLnBrk="0" hangingPunct="0">
              <a:defRPr/>
            </a:pPr>
            <a:r>
              <a:rPr lang="ru-RU" sz="1200" dirty="0">
                <a:solidFill>
                  <a:prstClr val="black"/>
                </a:solidFill>
                <a:latin typeface="Arial" charset="0"/>
              </a:rPr>
              <a:t>Об областном межведомственном координационном совете при Губернаторе области по защите интересов субъектов малого и среднего предпринимательства, развитию конкуренции и улучшению инвестиционного климата</a:t>
            </a:r>
            <a:r>
              <a:rPr lang="en-US" sz="1200" dirty="0">
                <a:solidFill>
                  <a:prstClr val="black"/>
                </a:solidFill>
                <a:latin typeface="Arial" charset="0"/>
              </a:rPr>
              <a:t> </a:t>
            </a:r>
            <a:endParaRPr lang="ru-RU" sz="1200" dirty="0">
              <a:solidFill>
                <a:srgbClr val="FF0000"/>
              </a:solidFill>
              <a:latin typeface="Arial" charset="0"/>
            </a:endParaRPr>
          </a:p>
          <a:p>
            <a:pPr eaLnBrk="0" hangingPunct="0">
              <a:defRPr/>
            </a:pPr>
            <a:r>
              <a:rPr lang="ru-RU" sz="1200" b="1" i="1" dirty="0">
                <a:solidFill>
                  <a:srgbClr val="C00000"/>
                </a:solidFill>
                <a:latin typeface="Arial" charset="0"/>
              </a:rPr>
              <a:t>(в ред. от 02 ноября 2018 года №</a:t>
            </a:r>
            <a:r>
              <a:rPr lang="en-US" sz="1200" b="1" i="1" dirty="0">
                <a:solidFill>
                  <a:srgbClr val="C00000"/>
                </a:solidFill>
                <a:latin typeface="Arial" charset="0"/>
              </a:rPr>
              <a:t>106</a:t>
            </a:r>
            <a:r>
              <a:rPr lang="ru-RU" sz="1200" b="1" i="1" dirty="0">
                <a:solidFill>
                  <a:srgbClr val="C00000"/>
                </a:solidFill>
                <a:latin typeface="Arial" charset="0"/>
              </a:rPr>
              <a:t>)</a:t>
            </a:r>
            <a:endParaRPr lang="en-US" sz="1200" b="1" i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7" name="Прямоугольник 51"/>
          <p:cNvSpPr>
            <a:spLocks noChangeArrowheads="1"/>
          </p:cNvSpPr>
          <p:nvPr/>
        </p:nvSpPr>
        <p:spPr bwMode="auto">
          <a:xfrm>
            <a:off x="150813" y="1328738"/>
            <a:ext cx="43402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Распоряжение Правительства Российской Федерации </a:t>
            </a:r>
          </a:p>
          <a:p>
            <a:pPr eaLnBrk="0" hangingPunct="0">
              <a:defRPr/>
            </a:pPr>
            <a:r>
              <a:rPr lang="ru-RU" sz="1200" b="1" dirty="0">
                <a:solidFill>
                  <a:srgbClr val="C00000"/>
                </a:solidFill>
                <a:latin typeface="Arial" charset="0"/>
              </a:rPr>
              <a:t>от</a:t>
            </a:r>
            <a:r>
              <a:rPr lang="en-US" sz="1200" b="1" dirty="0">
                <a:solidFill>
                  <a:srgbClr val="C00000"/>
                </a:solidFill>
                <a:latin typeface="Arial" charset="0"/>
              </a:rPr>
              <a:t> </a:t>
            </a:r>
            <a:r>
              <a:rPr lang="ru-RU" sz="1200" b="1" dirty="0">
                <a:solidFill>
                  <a:srgbClr val="C00000"/>
                </a:solidFill>
                <a:latin typeface="Arial" charset="0"/>
              </a:rPr>
              <a:t>17 апреля 2019 года №768-р</a:t>
            </a:r>
            <a:r>
              <a:rPr lang="en-US" sz="1200" b="1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Arial" charset="0"/>
              </a:rPr>
              <a:t>«Об утверждении стандарта развития конкуренции в субъектах РФ»</a:t>
            </a:r>
            <a:r>
              <a:rPr lang="en-US" sz="1200" dirty="0">
                <a:solidFill>
                  <a:prstClr val="black"/>
                </a:solidFill>
                <a:latin typeface="Arial" charset="0"/>
              </a:rPr>
              <a:t> </a:t>
            </a:r>
          </a:p>
          <a:p>
            <a:pPr eaLnBrk="0" hangingPunct="0">
              <a:defRPr/>
            </a:pPr>
            <a:r>
              <a:rPr lang="ru-RU" sz="1200" b="1" i="1" dirty="0">
                <a:solidFill>
                  <a:srgbClr val="C00000"/>
                </a:solidFill>
                <a:latin typeface="Arial" charset="0"/>
              </a:rPr>
              <a:t>(в ред. от 17 сентября 2016 года № 1969-р)</a:t>
            </a:r>
          </a:p>
        </p:txBody>
      </p:sp>
      <p:sp>
        <p:nvSpPr>
          <p:cNvPr id="44049" name="Line 28"/>
          <p:cNvSpPr>
            <a:spLocks noChangeShapeType="1"/>
          </p:cNvSpPr>
          <p:nvPr/>
        </p:nvSpPr>
        <p:spPr bwMode="auto">
          <a:xfrm flipH="1">
            <a:off x="206375" y="2316163"/>
            <a:ext cx="8782050" cy="1587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4050" name="Line 28"/>
          <p:cNvSpPr>
            <a:spLocks noChangeShapeType="1"/>
          </p:cNvSpPr>
          <p:nvPr/>
        </p:nvSpPr>
        <p:spPr bwMode="auto">
          <a:xfrm flipH="1">
            <a:off x="182563" y="4645025"/>
            <a:ext cx="4287837" cy="1588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8" name="Прямоугольник 51"/>
          <p:cNvSpPr>
            <a:spLocks noChangeArrowheads="1"/>
          </p:cNvSpPr>
          <p:nvPr/>
        </p:nvSpPr>
        <p:spPr bwMode="auto">
          <a:xfrm>
            <a:off x="150813" y="3813175"/>
            <a:ext cx="43195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Указ Президента Российской Федерации </a:t>
            </a:r>
          </a:p>
          <a:p>
            <a:pPr eaLnBrk="0" hangingPunct="0">
              <a:defRPr/>
            </a:pPr>
            <a:r>
              <a:rPr lang="ru-RU" sz="1200" b="1" dirty="0">
                <a:solidFill>
                  <a:srgbClr val="C00000"/>
                </a:solidFill>
                <a:latin typeface="Arial" charset="0"/>
              </a:rPr>
              <a:t>от 21 декабря 2017 года № 618</a:t>
            </a:r>
            <a:r>
              <a:rPr lang="en-US" sz="1200" b="1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Arial" charset="0"/>
              </a:rPr>
              <a:t>«Об основных направлениях государственной политики по развитию конкуренции»</a:t>
            </a:r>
            <a:r>
              <a:rPr lang="en-US" sz="1200" dirty="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39" name="Прямоугольник 51"/>
          <p:cNvSpPr>
            <a:spLocks noChangeArrowheads="1"/>
          </p:cNvSpPr>
          <p:nvPr/>
        </p:nvSpPr>
        <p:spPr bwMode="auto">
          <a:xfrm>
            <a:off x="150813" y="5189538"/>
            <a:ext cx="4308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Соглашение </a:t>
            </a:r>
            <a:r>
              <a:rPr lang="ru-RU" sz="1200" b="1" dirty="0">
                <a:solidFill>
                  <a:srgbClr val="C00000"/>
                </a:solidFill>
                <a:latin typeface="Arial" charset="0"/>
              </a:rPr>
              <a:t>от 27 июня 2018 года №13</a:t>
            </a:r>
          </a:p>
          <a:p>
            <a:pPr eaLnBrk="0" hangingPunct="0">
              <a:defRPr/>
            </a:pPr>
            <a:r>
              <a:rPr lang="ru-RU" sz="1200" dirty="0">
                <a:latin typeface="Arial" charset="0"/>
              </a:rPr>
              <a:t>о взаимодействии между ФАС России и Правительством Белгородской области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1925" y="5888038"/>
            <a:ext cx="400685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Перечень поручений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Губернатора области, данных по итогам встречи с заместителем руководителя  ФАС России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27 июня 2018 года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0813" y="4679950"/>
            <a:ext cx="4308475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Перечень поручений Президента Российской Федерации</a:t>
            </a:r>
            <a:r>
              <a:rPr lang="ru-RU" sz="12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ru-RU" sz="1200" b="1" dirty="0">
                <a:solidFill>
                  <a:srgbClr val="C00000"/>
                </a:solidFill>
                <a:latin typeface="Arial" charset="0"/>
              </a:rPr>
              <a:t>от 15 мая 2018 года № Пр-817ГС</a:t>
            </a:r>
          </a:p>
        </p:txBody>
      </p:sp>
      <p:sp>
        <p:nvSpPr>
          <p:cNvPr id="43" name="Прямоугольник 51"/>
          <p:cNvSpPr>
            <a:spLocks noChangeArrowheads="1"/>
          </p:cNvSpPr>
          <p:nvPr/>
        </p:nvSpPr>
        <p:spPr bwMode="auto">
          <a:xfrm>
            <a:off x="4470400" y="5192713"/>
            <a:ext cx="4533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200" b="1" dirty="0">
                <a:solidFill>
                  <a:srgbClr val="C00000"/>
                </a:solidFill>
                <a:latin typeface="Arial" charset="0"/>
              </a:rPr>
              <a:t>22 </a:t>
            </a:r>
            <a:r>
              <a:rPr lang="ru-RU" sz="1200" b="1" dirty="0">
                <a:solidFill>
                  <a:srgbClr val="C00000"/>
                </a:solidFill>
                <a:latin typeface="Arial" charset="0"/>
              </a:rPr>
              <a:t>Соглашения </a:t>
            </a:r>
            <a:r>
              <a:rPr lang="ru-RU" sz="1200" dirty="0">
                <a:latin typeface="Arial" charset="0"/>
              </a:rPr>
              <a:t>о взаимодействии между департаментом экономического развития области и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ОМСУ</a:t>
            </a:r>
            <a:r>
              <a:rPr lang="ru-RU" sz="1200" dirty="0">
                <a:latin typeface="Arial" charset="0"/>
              </a:rPr>
              <a:t> в рамках внедрения Стандарта развития конкуренции</a:t>
            </a:r>
          </a:p>
        </p:txBody>
      </p:sp>
      <p:sp>
        <p:nvSpPr>
          <p:cNvPr id="44056" name="Line 28"/>
          <p:cNvSpPr>
            <a:spLocks noChangeShapeType="1"/>
          </p:cNvSpPr>
          <p:nvPr/>
        </p:nvSpPr>
        <p:spPr bwMode="auto">
          <a:xfrm flipH="1">
            <a:off x="203200" y="3795713"/>
            <a:ext cx="8783638" cy="1587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4057" name="Line 28"/>
          <p:cNvSpPr>
            <a:spLocks noChangeShapeType="1"/>
          </p:cNvSpPr>
          <p:nvPr/>
        </p:nvSpPr>
        <p:spPr bwMode="auto">
          <a:xfrm flipH="1">
            <a:off x="204788" y="5180013"/>
            <a:ext cx="8783637" cy="1587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4058" name="Line 28"/>
          <p:cNvSpPr>
            <a:spLocks noChangeShapeType="1"/>
          </p:cNvSpPr>
          <p:nvPr/>
        </p:nvSpPr>
        <p:spPr bwMode="auto">
          <a:xfrm flipH="1">
            <a:off x="196850" y="5875338"/>
            <a:ext cx="8783638" cy="1587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cxnSp>
        <p:nvCxnSpPr>
          <p:cNvPr id="42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4459288" y="1068388"/>
            <a:ext cx="0" cy="5462587"/>
          </a:xfrm>
          <a:prstGeom prst="line">
            <a:avLst/>
          </a:prstGeom>
          <a:noFill/>
          <a:ln w="4445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Прямоугольник 6"/>
          <p:cNvSpPr/>
          <p:nvPr/>
        </p:nvSpPr>
        <p:spPr>
          <a:xfrm>
            <a:off x="4479925" y="5881688"/>
            <a:ext cx="4524375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sz="1200" b="1" dirty="0">
                <a:solidFill>
                  <a:srgbClr val="C00000"/>
                </a:solidFill>
                <a:latin typeface="Arial" charset="0"/>
              </a:rPr>
              <a:t>Планы мероприятий</a:t>
            </a:r>
            <a:r>
              <a:rPr lang="ru-RU" sz="1200" dirty="0">
                <a:latin typeface="Arial" charset="0"/>
              </a:rPr>
              <a:t> «дорожные карты» по содействию развитию конкуренции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в муниципальном районе   (городском округе)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6305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65000">
                <a:schemeClr val="bg1">
                  <a:lumMod val="9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50813" y="87313"/>
            <a:ext cx="8853487" cy="839787"/>
          </a:xfrm>
          <a:prstGeom prst="rect">
            <a:avLst/>
          </a:prstGeom>
          <a:gradFill flip="none" rotWithShape="1">
            <a:gsLst>
              <a:gs pos="35000">
                <a:schemeClr val="bg1">
                  <a:alpha val="95000"/>
                </a:schemeClr>
              </a:gs>
              <a:gs pos="100000">
                <a:schemeClr val="bg2">
                  <a:lumMod val="90000"/>
                </a:schemeClr>
              </a:gs>
              <a:gs pos="0">
                <a:schemeClr val="bg2">
                  <a:lumMod val="90000"/>
                </a:schemeClr>
              </a:gs>
              <a:gs pos="65000">
                <a:schemeClr val="bg1">
                  <a:alpha val="9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0813" y="930275"/>
            <a:ext cx="8853487" cy="5675313"/>
          </a:xfrm>
          <a:prstGeom prst="rect">
            <a:avLst/>
          </a:prstGeom>
          <a:gradFill flip="none" rotWithShape="1">
            <a:gsLst>
              <a:gs pos="100000">
                <a:srgbClr val="BFD0EB"/>
              </a:gs>
              <a:gs pos="0">
                <a:srgbClr val="BFD0EB"/>
              </a:gs>
              <a:gs pos="65000">
                <a:schemeClr val="bg1"/>
              </a:gs>
              <a:gs pos="35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2469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12A417D-79DB-4A8B-AB49-ED9C392291F6}" type="slidenum">
              <a:rPr lang="en-US" altLang="ru-RU" smtClean="0">
                <a:latin typeface="Arial Black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ru-RU" smtClean="0">
              <a:latin typeface="Arial Black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50813" y="930275"/>
            <a:ext cx="8853487" cy="69850"/>
          </a:xfrm>
          <a:prstGeom prst="rect">
            <a:avLst/>
          </a:prstGeom>
          <a:gradFill>
            <a:gsLst>
              <a:gs pos="0">
                <a:srgbClr val="0070C0"/>
              </a:gs>
              <a:gs pos="75000">
                <a:srgbClr val="0996FF"/>
              </a:gs>
              <a:gs pos="25000">
                <a:srgbClr val="0996FF"/>
              </a:gs>
              <a:gs pos="50000">
                <a:srgbClr val="1199FF"/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4" name="Рисунок 33" descr="Герб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1938" y="133350"/>
            <a:ext cx="619125" cy="736600"/>
          </a:xfrm>
          <a:prstGeom prst="rect">
            <a:avLst/>
          </a:prstGeom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"/>
          <p:cNvSpPr txBox="1">
            <a:spLocks noChangeArrowheads="1"/>
          </p:cNvSpPr>
          <p:nvPr/>
        </p:nvSpPr>
        <p:spPr bwMode="auto">
          <a:xfrm>
            <a:off x="665163" y="239713"/>
            <a:ext cx="8555037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Нарушение прав потребителя</a:t>
            </a:r>
          </a:p>
        </p:txBody>
      </p:sp>
      <p:pic>
        <p:nvPicPr>
          <p:cNvPr id="62473" name="Picture 9" descr="Picture4"/>
          <p:cNvPicPr>
            <a:picLocks noChangeAspect="1" noChangeArrowheads="1"/>
          </p:cNvPicPr>
          <p:nvPr/>
        </p:nvPicPr>
        <p:blipFill>
          <a:blip r:embed="rId4" cstate="print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65113" y="147638"/>
            <a:ext cx="6746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2474" name="Диаграмма 16"/>
          <p:cNvGraphicFramePr>
            <a:graphicFrameLocks/>
          </p:cNvGraphicFramePr>
          <p:nvPr/>
        </p:nvGraphicFramePr>
        <p:xfrm>
          <a:off x="146050" y="974725"/>
          <a:ext cx="4054475" cy="294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99" r:id="rId6" imgW="4054191" imgH="2950720" progId="Excel.Chart.8">
                  <p:embed/>
                </p:oleObj>
              </mc:Choice>
              <mc:Fallback>
                <p:oleObj r:id="rId6" imgW="4054191" imgH="2950720" progId="Excel.Chart.8">
                  <p:embed/>
                  <p:pic>
                    <p:nvPicPr>
                      <p:cNvPr id="0" name="Диаграмма 16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050" y="974725"/>
                        <a:ext cx="4054475" cy="294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75" name="Диаграмма 17"/>
          <p:cNvGraphicFramePr>
            <a:graphicFrameLocks/>
          </p:cNvGraphicFramePr>
          <p:nvPr/>
        </p:nvGraphicFramePr>
        <p:xfrm>
          <a:off x="4357688" y="958850"/>
          <a:ext cx="4697412" cy="551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00" r:id="rId9" imgW="4694327" imgH="5523455" progId="Excel.Chart.8">
                  <p:embed/>
                </p:oleObj>
              </mc:Choice>
              <mc:Fallback>
                <p:oleObj r:id="rId9" imgW="4694327" imgH="5523455" progId="Excel.Chart.8">
                  <p:embed/>
                  <p:pic>
                    <p:nvPicPr>
                      <p:cNvPr id="0" name="Диаграмма 17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7688" y="958850"/>
                        <a:ext cx="4697412" cy="5519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76" name="Диаграмма 19"/>
          <p:cNvGraphicFramePr>
            <a:graphicFrameLocks/>
          </p:cNvGraphicFramePr>
          <p:nvPr/>
        </p:nvGraphicFramePr>
        <p:xfrm>
          <a:off x="100013" y="3695700"/>
          <a:ext cx="4260850" cy="304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01" r:id="rId12" imgW="4261473" imgH="3048264" progId="Excel.Chart.8">
                  <p:embed/>
                </p:oleObj>
              </mc:Choice>
              <mc:Fallback>
                <p:oleObj r:id="rId12" imgW="4261473" imgH="3048264" progId="Excel.Chart.8">
                  <p:embed/>
                  <p:pic>
                    <p:nvPicPr>
                      <p:cNvPr id="0" name="Диаграмма 19"/>
                      <p:cNvPicPr>
                        <a:picLocks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3" y="3695700"/>
                        <a:ext cx="4260850" cy="304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77" name="Line 28"/>
          <p:cNvSpPr>
            <a:spLocks noChangeShapeType="1"/>
          </p:cNvSpPr>
          <p:nvPr/>
        </p:nvSpPr>
        <p:spPr bwMode="auto">
          <a:xfrm flipH="1">
            <a:off x="158750" y="3905250"/>
            <a:ext cx="417195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2478" name="Line 28"/>
          <p:cNvSpPr>
            <a:spLocks noChangeShapeType="1"/>
          </p:cNvSpPr>
          <p:nvPr/>
        </p:nvSpPr>
        <p:spPr bwMode="auto">
          <a:xfrm flipV="1">
            <a:off x="4346575" y="1077913"/>
            <a:ext cx="6350" cy="5380037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" name="Штриховая стрелка вправо 16"/>
          <p:cNvSpPr/>
          <p:nvPr/>
        </p:nvSpPr>
        <p:spPr>
          <a:xfrm>
            <a:off x="4205288" y="1714500"/>
            <a:ext cx="515937" cy="520700"/>
          </a:xfrm>
          <a:prstGeom prst="stripedRightArrow">
            <a:avLst>
              <a:gd name="adj1" fmla="val 50000"/>
              <a:gd name="adj2" fmla="val 66612"/>
            </a:avLst>
          </a:prstGeom>
          <a:gradFill>
            <a:gsLst>
              <a:gs pos="50000">
                <a:srgbClr val="317CC1"/>
              </a:gs>
              <a:gs pos="100000">
                <a:srgbClr val="215381"/>
              </a:gs>
              <a:gs pos="0">
                <a:srgbClr val="215381"/>
              </a:gs>
            </a:gsLst>
            <a:lin ang="5400000" scaled="0"/>
          </a:gra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kern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18" name="Штриховая стрелка вправо 17"/>
          <p:cNvSpPr/>
          <p:nvPr/>
        </p:nvSpPr>
        <p:spPr>
          <a:xfrm rot="10800000">
            <a:off x="3924300" y="4922838"/>
            <a:ext cx="515938" cy="520700"/>
          </a:xfrm>
          <a:prstGeom prst="stripedRightArrow">
            <a:avLst>
              <a:gd name="adj1" fmla="val 50000"/>
              <a:gd name="adj2" fmla="val 66612"/>
            </a:avLst>
          </a:prstGeom>
          <a:gradFill>
            <a:gsLst>
              <a:gs pos="50000">
                <a:srgbClr val="317CC1"/>
              </a:gs>
              <a:gs pos="100000">
                <a:srgbClr val="215381"/>
              </a:gs>
              <a:gs pos="0">
                <a:srgbClr val="215381"/>
              </a:gs>
            </a:gsLst>
            <a:lin ang="5400000" scaled="0"/>
          </a:gra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kern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6305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65000">
                <a:schemeClr val="bg1">
                  <a:lumMod val="9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50813" y="87313"/>
            <a:ext cx="8853487" cy="839787"/>
          </a:xfrm>
          <a:prstGeom prst="rect">
            <a:avLst/>
          </a:prstGeom>
          <a:gradFill flip="none" rotWithShape="1">
            <a:gsLst>
              <a:gs pos="35000">
                <a:schemeClr val="bg1">
                  <a:alpha val="95000"/>
                </a:schemeClr>
              </a:gs>
              <a:gs pos="100000">
                <a:schemeClr val="bg2">
                  <a:lumMod val="90000"/>
                </a:schemeClr>
              </a:gs>
              <a:gs pos="0">
                <a:schemeClr val="bg2">
                  <a:lumMod val="90000"/>
                </a:schemeClr>
              </a:gs>
              <a:gs pos="65000">
                <a:schemeClr val="bg1">
                  <a:alpha val="9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0813" y="930275"/>
            <a:ext cx="8853487" cy="5675313"/>
          </a:xfrm>
          <a:prstGeom prst="rect">
            <a:avLst/>
          </a:prstGeom>
          <a:gradFill flip="none" rotWithShape="1">
            <a:gsLst>
              <a:gs pos="100000">
                <a:srgbClr val="BFD0EB"/>
              </a:gs>
              <a:gs pos="0">
                <a:srgbClr val="BFD0EB"/>
              </a:gs>
              <a:gs pos="65000">
                <a:schemeClr val="bg1"/>
              </a:gs>
              <a:gs pos="35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3493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A97F8E1-A8A0-460E-BEAB-C8BF7B967E37}" type="slidenum">
              <a:rPr lang="en-US" altLang="ru-RU" smtClean="0">
                <a:latin typeface="Arial Black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ru-RU" smtClean="0">
              <a:latin typeface="Arial Black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50813" y="930275"/>
            <a:ext cx="8853487" cy="69850"/>
          </a:xfrm>
          <a:prstGeom prst="rect">
            <a:avLst/>
          </a:prstGeom>
          <a:gradFill>
            <a:gsLst>
              <a:gs pos="0">
                <a:srgbClr val="0070C0"/>
              </a:gs>
              <a:gs pos="75000">
                <a:srgbClr val="0996FF"/>
              </a:gs>
              <a:gs pos="25000">
                <a:srgbClr val="0996FF"/>
              </a:gs>
              <a:gs pos="50000">
                <a:srgbClr val="1199FF"/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4" name="Рисунок 33" descr="Герб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1938" y="133350"/>
            <a:ext cx="619125" cy="736600"/>
          </a:xfrm>
          <a:prstGeom prst="rect">
            <a:avLst/>
          </a:prstGeom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"/>
          <p:cNvSpPr txBox="1">
            <a:spLocks noChangeArrowheads="1"/>
          </p:cNvSpPr>
          <p:nvPr/>
        </p:nvSpPr>
        <p:spPr bwMode="auto">
          <a:xfrm>
            <a:off x="871538" y="184150"/>
            <a:ext cx="813276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 smtClean="0">
                <a:latin typeface="Arial Black" pitchFamily="34" charset="0"/>
                <a:cs typeface="Arial" pitchFamily="34" charset="0"/>
              </a:rPr>
              <a:t>Мнение потребителей о первоочередных направлениях работы органов власти по развитию конкуренции</a:t>
            </a:r>
            <a:endParaRPr lang="ru-RU" sz="1800" b="1" kern="0" dirty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63497" name="Picture 9" descr="Picture4"/>
          <p:cNvPicPr>
            <a:picLocks noChangeAspect="1" noChangeArrowheads="1"/>
          </p:cNvPicPr>
          <p:nvPr/>
        </p:nvPicPr>
        <p:blipFill>
          <a:blip r:embed="rId4" cstate="print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65113" y="147638"/>
            <a:ext cx="6746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3498" name="Объект 2"/>
          <p:cNvGraphicFramePr>
            <a:graphicFrameLocks/>
          </p:cNvGraphicFramePr>
          <p:nvPr/>
        </p:nvGraphicFramePr>
        <p:xfrm>
          <a:off x="-55563" y="1050925"/>
          <a:ext cx="9274176" cy="560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5" r:id="rId6" imgW="9272820" imgH="5608806" progId="Excel.Chart.8">
                  <p:embed/>
                </p:oleObj>
              </mc:Choice>
              <mc:Fallback>
                <p:oleObj r:id="rId6" imgW="9272820" imgH="5608806" progId="Excel.Chart.8">
                  <p:embed/>
                  <p:pic>
                    <p:nvPicPr>
                      <p:cNvPr id="0" name="Объект 2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5563" y="1050925"/>
                        <a:ext cx="9274176" cy="560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6305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65000">
                <a:schemeClr val="bg1">
                  <a:lumMod val="9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50813" y="87313"/>
            <a:ext cx="8853487" cy="839787"/>
          </a:xfrm>
          <a:prstGeom prst="rect">
            <a:avLst/>
          </a:prstGeom>
          <a:gradFill flip="none" rotWithShape="1">
            <a:gsLst>
              <a:gs pos="35000">
                <a:schemeClr val="bg1">
                  <a:alpha val="95000"/>
                </a:schemeClr>
              </a:gs>
              <a:gs pos="100000">
                <a:schemeClr val="bg2">
                  <a:lumMod val="90000"/>
                </a:schemeClr>
              </a:gs>
              <a:gs pos="0">
                <a:schemeClr val="bg2">
                  <a:lumMod val="90000"/>
                </a:schemeClr>
              </a:gs>
              <a:gs pos="65000">
                <a:schemeClr val="bg1">
                  <a:alpha val="9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0813" y="930275"/>
            <a:ext cx="8853487" cy="5675313"/>
          </a:xfrm>
          <a:prstGeom prst="rect">
            <a:avLst/>
          </a:prstGeom>
          <a:gradFill flip="none" rotWithShape="1">
            <a:gsLst>
              <a:gs pos="100000">
                <a:srgbClr val="BFD0EB"/>
              </a:gs>
              <a:gs pos="0">
                <a:srgbClr val="BFD0EB"/>
              </a:gs>
              <a:gs pos="65000">
                <a:schemeClr val="bg1"/>
              </a:gs>
              <a:gs pos="35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4517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9C99F24-C105-44F8-879E-4583345E5446}" type="slidenum">
              <a:rPr lang="en-US" altLang="ru-RU" smtClean="0">
                <a:latin typeface="Arial Black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ru-RU" smtClean="0">
              <a:latin typeface="Arial Black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50813" y="930275"/>
            <a:ext cx="8853487" cy="69850"/>
          </a:xfrm>
          <a:prstGeom prst="rect">
            <a:avLst/>
          </a:prstGeom>
          <a:gradFill>
            <a:gsLst>
              <a:gs pos="0">
                <a:srgbClr val="0070C0"/>
              </a:gs>
              <a:gs pos="75000">
                <a:srgbClr val="0996FF"/>
              </a:gs>
              <a:gs pos="25000">
                <a:srgbClr val="0996FF"/>
              </a:gs>
              <a:gs pos="50000">
                <a:srgbClr val="1199FF"/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4" name="Рисунок 33" descr="Герб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1938" y="133350"/>
            <a:ext cx="619125" cy="736600"/>
          </a:xfrm>
          <a:prstGeom prst="rect">
            <a:avLst/>
          </a:prstGeom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"/>
          <p:cNvSpPr txBox="1">
            <a:spLocks noChangeArrowheads="1"/>
          </p:cNvSpPr>
          <p:nvPr/>
        </p:nvSpPr>
        <p:spPr bwMode="auto">
          <a:xfrm>
            <a:off x="871538" y="239713"/>
            <a:ext cx="813276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Удовлетворенность потребителей официальной информацией о состоянии конкуренции</a:t>
            </a:r>
          </a:p>
        </p:txBody>
      </p:sp>
      <p:pic>
        <p:nvPicPr>
          <p:cNvPr id="64521" name="Picture 9" descr="Picture4"/>
          <p:cNvPicPr>
            <a:picLocks noChangeAspect="1" noChangeArrowheads="1"/>
          </p:cNvPicPr>
          <p:nvPr/>
        </p:nvPicPr>
        <p:blipFill>
          <a:blip r:embed="rId4" cstate="print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65113" y="147638"/>
            <a:ext cx="6746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4522" name="Диаграмма 19"/>
          <p:cNvGraphicFramePr>
            <a:graphicFrameLocks/>
          </p:cNvGraphicFramePr>
          <p:nvPr/>
        </p:nvGraphicFramePr>
        <p:xfrm>
          <a:off x="-39688" y="768350"/>
          <a:ext cx="4267201" cy="317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47" r:id="rId6" imgW="4267570" imgH="3176291" progId="Excel.Chart.8">
                  <p:embed/>
                </p:oleObj>
              </mc:Choice>
              <mc:Fallback>
                <p:oleObj r:id="rId6" imgW="4267570" imgH="3176291" progId="Excel.Chart.8">
                  <p:embed/>
                  <p:pic>
                    <p:nvPicPr>
                      <p:cNvPr id="0" name="Диаграмма 19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9688" y="768350"/>
                        <a:ext cx="4267201" cy="317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23" name="Line 28"/>
          <p:cNvSpPr>
            <a:spLocks noChangeShapeType="1"/>
          </p:cNvSpPr>
          <p:nvPr/>
        </p:nvSpPr>
        <p:spPr bwMode="auto">
          <a:xfrm>
            <a:off x="261938" y="3795713"/>
            <a:ext cx="8564562" cy="9525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4524" name="Line 28"/>
          <p:cNvSpPr>
            <a:spLocks noChangeShapeType="1"/>
          </p:cNvSpPr>
          <p:nvPr/>
        </p:nvSpPr>
        <p:spPr bwMode="auto">
          <a:xfrm>
            <a:off x="4176713" y="1022350"/>
            <a:ext cx="0" cy="2763838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aphicFrame>
        <p:nvGraphicFramePr>
          <p:cNvPr id="64525" name="Объект 2"/>
          <p:cNvGraphicFramePr>
            <a:graphicFrameLocks/>
          </p:cNvGraphicFramePr>
          <p:nvPr/>
        </p:nvGraphicFramePr>
        <p:xfrm>
          <a:off x="4125913" y="885825"/>
          <a:ext cx="5167312" cy="293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48" r:id="rId9" imgW="5163760" imgH="2932430" progId="Excel.Chart.8">
                  <p:embed/>
                </p:oleObj>
              </mc:Choice>
              <mc:Fallback>
                <p:oleObj r:id="rId9" imgW="5163760" imgH="2932430" progId="Excel.Chart.8">
                  <p:embed/>
                  <p:pic>
                    <p:nvPicPr>
                      <p:cNvPr id="0" name="Объект 2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5913" y="885825"/>
                        <a:ext cx="5167312" cy="2932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960438" y="954088"/>
            <a:ext cx="8043862" cy="46037"/>
          </a:xfrm>
          <a:prstGeom prst="rect">
            <a:avLst/>
          </a:prstGeom>
          <a:gradFill>
            <a:gsLst>
              <a:gs pos="0">
                <a:srgbClr val="0070C0"/>
              </a:gs>
              <a:gs pos="75000">
                <a:srgbClr val="0996FF"/>
              </a:gs>
              <a:gs pos="25000">
                <a:srgbClr val="0996FF"/>
              </a:gs>
              <a:gs pos="50000">
                <a:srgbClr val="1199FF"/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64527" name="Объект 2"/>
          <p:cNvGraphicFramePr>
            <a:graphicFrameLocks/>
          </p:cNvGraphicFramePr>
          <p:nvPr/>
        </p:nvGraphicFramePr>
        <p:xfrm>
          <a:off x="100013" y="3771900"/>
          <a:ext cx="8777287" cy="288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49" r:id="rId12" imgW="8779001" imgH="2883658" progId="Excel.Chart.8">
                  <p:embed/>
                </p:oleObj>
              </mc:Choice>
              <mc:Fallback>
                <p:oleObj r:id="rId12" imgW="8779001" imgH="2883658" progId="Excel.Chart.8">
                  <p:embed/>
                  <p:pic>
                    <p:nvPicPr>
                      <p:cNvPr id="0" name="Объект 2"/>
                      <p:cNvPicPr>
                        <a:picLocks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3" y="3771900"/>
                        <a:ext cx="8777287" cy="2884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601663" y="3865563"/>
            <a:ext cx="7775575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srgbClr val="215381"/>
                </a:solidFill>
                <a:latin typeface="Arial" panose="020B0604020202020204" pitchFamily="34" charset="0"/>
              </a:rPr>
              <a:t>Удовлетворенность уровнем понятности и </a:t>
            </a:r>
            <a:endParaRPr lang="en-US" sz="1200" b="1" kern="0" dirty="0" smtClean="0">
              <a:solidFill>
                <a:srgbClr val="215381"/>
              </a:solidFill>
              <a:latin typeface="Arial" panose="020B0604020202020204" pitchFamily="34" charset="0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 smtClean="0">
                <a:solidFill>
                  <a:srgbClr val="215381"/>
                </a:solidFill>
                <a:latin typeface="Arial" panose="020B0604020202020204" pitchFamily="34" charset="0"/>
              </a:rPr>
              <a:t>удобством </a:t>
            </a:r>
            <a:r>
              <a:rPr lang="ru-RU" sz="1200" b="1" kern="0" dirty="0">
                <a:solidFill>
                  <a:srgbClr val="215381"/>
                </a:solidFill>
                <a:latin typeface="Arial" panose="020B0604020202020204" pitchFamily="34" charset="0"/>
              </a:rPr>
              <a:t>получения официальной информации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6305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65000">
                <a:schemeClr val="bg1">
                  <a:lumMod val="9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0813" y="930275"/>
            <a:ext cx="8853487" cy="5675313"/>
          </a:xfrm>
          <a:prstGeom prst="rect">
            <a:avLst/>
          </a:prstGeom>
          <a:gradFill flip="none" rotWithShape="1">
            <a:gsLst>
              <a:gs pos="100000">
                <a:srgbClr val="BFD0EB"/>
              </a:gs>
              <a:gs pos="0">
                <a:srgbClr val="BFD0EB"/>
              </a:gs>
              <a:gs pos="65000">
                <a:schemeClr val="bg1"/>
              </a:gs>
              <a:gs pos="35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23" name="Picture 2" descr="D:\Зябрев\Статьи\Паспорт Региона 2017 АСИ\presentation_BR_17-07.ai-02.jpg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1" t="25870" r="12517" b="7285"/>
          <a:stretch/>
        </p:blipFill>
        <p:spPr bwMode="auto">
          <a:xfrm>
            <a:off x="1642767" y="1524958"/>
            <a:ext cx="5919727" cy="40287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50813" y="87313"/>
            <a:ext cx="8853487" cy="839787"/>
          </a:xfrm>
          <a:prstGeom prst="rect">
            <a:avLst/>
          </a:prstGeom>
          <a:gradFill flip="none" rotWithShape="1">
            <a:gsLst>
              <a:gs pos="35000">
                <a:schemeClr val="bg1">
                  <a:alpha val="95000"/>
                </a:schemeClr>
              </a:gs>
              <a:gs pos="100000">
                <a:schemeClr val="bg2">
                  <a:lumMod val="90000"/>
                </a:schemeClr>
              </a:gs>
              <a:gs pos="0">
                <a:schemeClr val="bg2">
                  <a:lumMod val="90000"/>
                </a:schemeClr>
              </a:gs>
              <a:gs pos="65000">
                <a:schemeClr val="bg1">
                  <a:alpha val="9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5542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FFD243B-A369-4609-BD6B-BA6B0ACD24AE}" type="slidenum">
              <a:rPr lang="en-US" altLang="ru-RU" smtClean="0">
                <a:latin typeface="Arial Black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altLang="ru-RU" smtClean="0">
              <a:latin typeface="Arial Black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50813" y="930275"/>
            <a:ext cx="8853487" cy="69850"/>
          </a:xfrm>
          <a:prstGeom prst="rect">
            <a:avLst/>
          </a:prstGeom>
          <a:gradFill>
            <a:gsLst>
              <a:gs pos="0">
                <a:srgbClr val="0070C0"/>
              </a:gs>
              <a:gs pos="75000">
                <a:srgbClr val="0996FF"/>
              </a:gs>
              <a:gs pos="25000">
                <a:srgbClr val="0996FF"/>
              </a:gs>
              <a:gs pos="50000">
                <a:srgbClr val="1199FF"/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4" name="Рисунок 33" descr="Герб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1938" y="133350"/>
            <a:ext cx="619125" cy="736600"/>
          </a:xfrm>
          <a:prstGeom prst="rect">
            <a:avLst/>
          </a:prstGeom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"/>
          <p:cNvSpPr txBox="1">
            <a:spLocks noChangeArrowheads="1"/>
          </p:cNvSpPr>
          <p:nvPr/>
        </p:nvSpPr>
        <p:spPr bwMode="auto">
          <a:xfrm>
            <a:off x="871538" y="96838"/>
            <a:ext cx="8132762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Информация о деятельности унитарных предприятий и 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хозяйственных обществ, доля участия муниципального 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образования в которых составляет 50 и более процентов</a:t>
            </a:r>
          </a:p>
        </p:txBody>
      </p:sp>
      <p:pic>
        <p:nvPicPr>
          <p:cNvPr id="65546" name="Picture 9" descr="Picture4"/>
          <p:cNvPicPr>
            <a:picLocks noChangeAspect="1" noChangeArrowheads="1"/>
          </p:cNvPicPr>
          <p:nvPr/>
        </p:nvPicPr>
        <p:blipFill>
          <a:blip r:embed="rId4" cstate="print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65113" y="147638"/>
            <a:ext cx="6746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7" name="TextBox 16"/>
          <p:cNvSpPr txBox="1">
            <a:spLocks noChangeArrowheads="1"/>
          </p:cNvSpPr>
          <p:nvPr/>
        </p:nvSpPr>
        <p:spPr bwMode="auto">
          <a:xfrm>
            <a:off x="179388" y="5399088"/>
            <a:ext cx="5572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fontAlgn="t" hangingPunct="1"/>
            <a:r>
              <a:rPr lang="ru-RU" altLang="ru-RU" sz="1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МУП </a:t>
            </a:r>
            <a:r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altLang="ru-RU"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унитарные предприятия;</a:t>
            </a:r>
            <a:r>
              <a:rPr lang="ru-RU" altLang="ru-RU" sz="1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АО </a:t>
            </a:r>
            <a:r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altLang="ru-RU"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хозяйственные общества </a:t>
            </a:r>
          </a:p>
          <a:p>
            <a:pPr algn="just" eaLnBrk="1" fontAlgn="t" hangingPunct="1"/>
            <a:r>
              <a:rPr lang="ru-RU" altLang="ru-RU"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долей собственности муниципальных образований  свыше 50 процентов</a:t>
            </a:r>
          </a:p>
        </p:txBody>
      </p:sp>
      <p:grpSp>
        <p:nvGrpSpPr>
          <p:cNvPr id="65548" name="Группа 128"/>
          <p:cNvGrpSpPr>
            <a:grpSpLocks/>
          </p:cNvGrpSpPr>
          <p:nvPr/>
        </p:nvGrpSpPr>
        <p:grpSpPr bwMode="auto">
          <a:xfrm>
            <a:off x="1350963" y="1404938"/>
            <a:ext cx="6513512" cy="3797300"/>
            <a:chOff x="1350751" y="1514452"/>
            <a:chExt cx="6514125" cy="3797334"/>
          </a:xfrm>
        </p:grpSpPr>
        <p:cxnSp>
          <p:nvCxnSpPr>
            <p:cNvPr id="17" name="Прямая со стрелкой 16"/>
            <p:cNvCxnSpPr/>
            <p:nvPr/>
          </p:nvCxnSpPr>
          <p:spPr>
            <a:xfrm flipH="1" flipV="1">
              <a:off x="7035334" y="4876736"/>
              <a:ext cx="829542" cy="369780"/>
            </a:xfrm>
            <a:prstGeom prst="straightConnector1">
              <a:avLst/>
            </a:prstGeom>
            <a:ln w="25400">
              <a:gradFill>
                <a:gsLst>
                  <a:gs pos="100000">
                    <a:schemeClr val="accent2">
                      <a:lumMod val="50000"/>
                    </a:schemeClr>
                  </a:gs>
                  <a:gs pos="50000">
                    <a:schemeClr val="accent2">
                      <a:lumMod val="75000"/>
                    </a:schemeClr>
                  </a:gs>
                  <a:gs pos="0">
                    <a:srgbClr val="F2A16A"/>
                  </a:gs>
                </a:gsLst>
                <a:lin ang="5400000" scaled="0"/>
              </a:gradFill>
              <a:prstDash val="sysDot"/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/>
            <p:cNvCxnSpPr/>
            <p:nvPr/>
          </p:nvCxnSpPr>
          <p:spPr>
            <a:xfrm flipH="1" flipV="1">
              <a:off x="5823128" y="4572749"/>
              <a:ext cx="872277" cy="586590"/>
            </a:xfrm>
            <a:prstGeom prst="straightConnector1">
              <a:avLst/>
            </a:prstGeom>
            <a:ln w="25400">
              <a:gradFill>
                <a:gsLst>
                  <a:gs pos="100000">
                    <a:schemeClr val="accent2">
                      <a:lumMod val="50000"/>
                    </a:schemeClr>
                  </a:gs>
                  <a:gs pos="50000">
                    <a:schemeClr val="accent2">
                      <a:lumMod val="75000"/>
                    </a:schemeClr>
                  </a:gs>
                  <a:gs pos="0">
                    <a:srgbClr val="F2A16A"/>
                  </a:gs>
                </a:gsLst>
                <a:lin ang="5400000" scaled="0"/>
              </a:gradFill>
              <a:prstDash val="sysDot"/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/>
            <p:cNvCxnSpPr/>
            <p:nvPr/>
          </p:nvCxnSpPr>
          <p:spPr>
            <a:xfrm flipH="1" flipV="1">
              <a:off x="5435926" y="3380768"/>
              <a:ext cx="197408" cy="1931018"/>
            </a:xfrm>
            <a:prstGeom prst="straightConnector1">
              <a:avLst/>
            </a:prstGeom>
            <a:ln w="25400">
              <a:gradFill>
                <a:gsLst>
                  <a:gs pos="100000">
                    <a:schemeClr val="accent2">
                      <a:lumMod val="50000"/>
                    </a:schemeClr>
                  </a:gs>
                  <a:gs pos="50000">
                    <a:schemeClr val="accent2">
                      <a:lumMod val="75000"/>
                    </a:schemeClr>
                  </a:gs>
                  <a:gs pos="0">
                    <a:srgbClr val="F2A16A"/>
                  </a:gs>
                </a:gsLst>
                <a:lin ang="5400000" scaled="0"/>
              </a:gradFill>
              <a:prstDash val="sysDot"/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/>
            <p:cNvCxnSpPr/>
            <p:nvPr/>
          </p:nvCxnSpPr>
          <p:spPr>
            <a:xfrm flipV="1">
              <a:off x="4767262" y="3980245"/>
              <a:ext cx="475629" cy="657819"/>
            </a:xfrm>
            <a:prstGeom prst="straightConnector1">
              <a:avLst/>
            </a:prstGeom>
            <a:ln w="25400">
              <a:gradFill>
                <a:gsLst>
                  <a:gs pos="100000">
                    <a:schemeClr val="accent2">
                      <a:lumMod val="50000"/>
                    </a:schemeClr>
                  </a:gs>
                  <a:gs pos="50000">
                    <a:schemeClr val="accent2">
                      <a:lumMod val="75000"/>
                    </a:schemeClr>
                  </a:gs>
                  <a:gs pos="0">
                    <a:srgbClr val="F2A16A"/>
                  </a:gs>
                </a:gsLst>
                <a:lin ang="5400000" scaled="0"/>
              </a:gradFill>
              <a:prstDash val="sysDot"/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 стрелкой 20"/>
            <p:cNvCxnSpPr/>
            <p:nvPr/>
          </p:nvCxnSpPr>
          <p:spPr>
            <a:xfrm flipV="1">
              <a:off x="3521426" y="4055169"/>
              <a:ext cx="606811" cy="908340"/>
            </a:xfrm>
            <a:prstGeom prst="straightConnector1">
              <a:avLst/>
            </a:prstGeom>
            <a:ln w="25400">
              <a:gradFill>
                <a:gsLst>
                  <a:gs pos="100000">
                    <a:schemeClr val="accent2">
                      <a:lumMod val="50000"/>
                    </a:schemeClr>
                  </a:gs>
                  <a:gs pos="50000">
                    <a:schemeClr val="accent2">
                      <a:lumMod val="75000"/>
                    </a:schemeClr>
                  </a:gs>
                  <a:gs pos="0">
                    <a:srgbClr val="F2A16A"/>
                  </a:gs>
                </a:gsLst>
                <a:lin ang="5400000" scaled="0"/>
              </a:gradFill>
              <a:prstDash val="sysDot"/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/>
            <p:cNvCxnSpPr/>
            <p:nvPr/>
          </p:nvCxnSpPr>
          <p:spPr>
            <a:xfrm flipH="1" flipV="1">
              <a:off x="6084148" y="3672647"/>
              <a:ext cx="1698314" cy="268606"/>
            </a:xfrm>
            <a:prstGeom prst="straightConnector1">
              <a:avLst/>
            </a:prstGeom>
            <a:ln w="25400">
              <a:gradFill>
                <a:gsLst>
                  <a:gs pos="100000">
                    <a:schemeClr val="accent2">
                      <a:lumMod val="50000"/>
                    </a:schemeClr>
                  </a:gs>
                  <a:gs pos="50000">
                    <a:schemeClr val="accent2">
                      <a:lumMod val="75000"/>
                    </a:schemeClr>
                  </a:gs>
                  <a:gs pos="0">
                    <a:srgbClr val="F2A16A"/>
                  </a:gs>
                </a:gsLst>
                <a:lin ang="5400000" scaled="0"/>
              </a:gradFill>
              <a:prstDash val="sysDot"/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/>
            <p:cNvCxnSpPr/>
            <p:nvPr/>
          </p:nvCxnSpPr>
          <p:spPr>
            <a:xfrm flipH="1" flipV="1">
              <a:off x="6478633" y="4461192"/>
              <a:ext cx="1199043" cy="242735"/>
            </a:xfrm>
            <a:prstGeom prst="straightConnector1">
              <a:avLst/>
            </a:prstGeom>
            <a:ln w="25400">
              <a:gradFill>
                <a:gsLst>
                  <a:gs pos="100000">
                    <a:schemeClr val="accent2">
                      <a:lumMod val="50000"/>
                    </a:schemeClr>
                  </a:gs>
                  <a:gs pos="50000">
                    <a:schemeClr val="accent2">
                      <a:lumMod val="75000"/>
                    </a:schemeClr>
                  </a:gs>
                  <a:gs pos="0">
                    <a:srgbClr val="F2A16A"/>
                  </a:gs>
                </a:gsLst>
                <a:lin ang="5400000" scaled="0"/>
              </a:gradFill>
              <a:prstDash val="sysDot"/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 стрелкой 23"/>
            <p:cNvCxnSpPr/>
            <p:nvPr/>
          </p:nvCxnSpPr>
          <p:spPr>
            <a:xfrm flipH="1">
              <a:off x="6697718" y="2912854"/>
              <a:ext cx="1119528" cy="683591"/>
            </a:xfrm>
            <a:prstGeom prst="straightConnector1">
              <a:avLst/>
            </a:prstGeom>
            <a:ln w="25400">
              <a:gradFill>
                <a:gsLst>
                  <a:gs pos="100000">
                    <a:schemeClr val="accent2">
                      <a:lumMod val="50000"/>
                    </a:schemeClr>
                  </a:gs>
                  <a:gs pos="50000">
                    <a:schemeClr val="accent2">
                      <a:lumMod val="75000"/>
                    </a:schemeClr>
                  </a:gs>
                  <a:gs pos="0">
                    <a:srgbClr val="F2A16A"/>
                  </a:gs>
                </a:gsLst>
                <a:lin ang="5400000" scaled="0"/>
              </a:gradFill>
              <a:prstDash val="sysDot"/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/>
            <p:cNvCxnSpPr/>
            <p:nvPr/>
          </p:nvCxnSpPr>
          <p:spPr>
            <a:xfrm flipH="1">
              <a:off x="6534151" y="2171478"/>
              <a:ext cx="1305464" cy="718801"/>
            </a:xfrm>
            <a:prstGeom prst="straightConnector1">
              <a:avLst/>
            </a:prstGeom>
            <a:ln w="25400">
              <a:gradFill>
                <a:gsLst>
                  <a:gs pos="100000">
                    <a:schemeClr val="accent2">
                      <a:lumMod val="50000"/>
                    </a:schemeClr>
                  </a:gs>
                  <a:gs pos="50000">
                    <a:schemeClr val="accent2">
                      <a:lumMod val="75000"/>
                    </a:schemeClr>
                  </a:gs>
                  <a:gs pos="0">
                    <a:srgbClr val="F2A16A"/>
                  </a:gs>
                </a:gsLst>
                <a:lin ang="5400000" scaled="0"/>
              </a:gradFill>
              <a:prstDash val="sysDot"/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/>
            <p:cNvCxnSpPr/>
            <p:nvPr/>
          </p:nvCxnSpPr>
          <p:spPr>
            <a:xfrm flipH="1">
              <a:off x="5712895" y="1628755"/>
              <a:ext cx="2013654" cy="1182340"/>
            </a:xfrm>
            <a:prstGeom prst="straightConnector1">
              <a:avLst/>
            </a:prstGeom>
            <a:ln w="25400">
              <a:gradFill>
                <a:gsLst>
                  <a:gs pos="100000">
                    <a:schemeClr val="accent2">
                      <a:lumMod val="50000"/>
                    </a:schemeClr>
                  </a:gs>
                  <a:gs pos="50000">
                    <a:schemeClr val="accent2">
                      <a:lumMod val="75000"/>
                    </a:schemeClr>
                  </a:gs>
                  <a:gs pos="0">
                    <a:srgbClr val="F2A16A"/>
                  </a:gs>
                </a:gsLst>
                <a:lin ang="5400000" scaled="0"/>
              </a:gradFill>
              <a:prstDash val="sysDot"/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 стрелкой 26"/>
            <p:cNvCxnSpPr/>
            <p:nvPr/>
          </p:nvCxnSpPr>
          <p:spPr>
            <a:xfrm flipV="1">
              <a:off x="2038047" y="3726742"/>
              <a:ext cx="1483380" cy="1323856"/>
            </a:xfrm>
            <a:prstGeom prst="straightConnector1">
              <a:avLst/>
            </a:prstGeom>
            <a:ln w="25400">
              <a:gradFill>
                <a:gsLst>
                  <a:gs pos="100000">
                    <a:schemeClr val="accent2">
                      <a:lumMod val="50000"/>
                    </a:schemeClr>
                  </a:gs>
                  <a:gs pos="50000">
                    <a:schemeClr val="accent2">
                      <a:lumMod val="75000"/>
                    </a:schemeClr>
                  </a:gs>
                  <a:gs pos="0">
                    <a:srgbClr val="F2A16A"/>
                  </a:gs>
                </a:gsLst>
                <a:lin ang="5400000" scaled="0"/>
              </a:gradFill>
              <a:prstDash val="sysDot"/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 стрелкой 27"/>
            <p:cNvCxnSpPr/>
            <p:nvPr/>
          </p:nvCxnSpPr>
          <p:spPr>
            <a:xfrm flipV="1">
              <a:off x="1361943" y="3889195"/>
              <a:ext cx="1657737" cy="1074313"/>
            </a:xfrm>
            <a:prstGeom prst="straightConnector1">
              <a:avLst/>
            </a:prstGeom>
            <a:ln w="25400">
              <a:gradFill>
                <a:gsLst>
                  <a:gs pos="100000">
                    <a:schemeClr val="accent2">
                      <a:lumMod val="50000"/>
                    </a:schemeClr>
                  </a:gs>
                  <a:gs pos="50000">
                    <a:schemeClr val="accent2">
                      <a:lumMod val="75000"/>
                    </a:schemeClr>
                  </a:gs>
                  <a:gs pos="0">
                    <a:srgbClr val="F2A16A"/>
                  </a:gs>
                </a:gsLst>
                <a:lin ang="5400000" scaled="0"/>
              </a:gradFill>
              <a:prstDash val="sysDot"/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 стрелкой 28"/>
            <p:cNvCxnSpPr/>
            <p:nvPr/>
          </p:nvCxnSpPr>
          <p:spPr>
            <a:xfrm flipH="1">
              <a:off x="5751463" y="1760583"/>
              <a:ext cx="889110" cy="614806"/>
            </a:xfrm>
            <a:prstGeom prst="straightConnector1">
              <a:avLst/>
            </a:prstGeom>
            <a:ln w="25400">
              <a:gradFill>
                <a:gsLst>
                  <a:gs pos="100000">
                    <a:schemeClr val="accent2">
                      <a:lumMod val="50000"/>
                    </a:schemeClr>
                  </a:gs>
                  <a:gs pos="50000">
                    <a:schemeClr val="accent2">
                      <a:lumMod val="75000"/>
                    </a:schemeClr>
                  </a:gs>
                  <a:gs pos="0">
                    <a:srgbClr val="F2A16A"/>
                  </a:gs>
                </a:gsLst>
                <a:lin ang="5400000" scaled="0"/>
              </a:gradFill>
              <a:prstDash val="sysDot"/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 стрелкой 29"/>
            <p:cNvCxnSpPr/>
            <p:nvPr/>
          </p:nvCxnSpPr>
          <p:spPr>
            <a:xfrm flipH="1">
              <a:off x="4841727" y="1514452"/>
              <a:ext cx="737005" cy="873759"/>
            </a:xfrm>
            <a:prstGeom prst="straightConnector1">
              <a:avLst/>
            </a:prstGeom>
            <a:ln w="25400">
              <a:gradFill>
                <a:gsLst>
                  <a:gs pos="100000">
                    <a:schemeClr val="accent2">
                      <a:lumMod val="50000"/>
                    </a:schemeClr>
                  </a:gs>
                  <a:gs pos="50000">
                    <a:schemeClr val="accent2">
                      <a:lumMod val="75000"/>
                    </a:schemeClr>
                  </a:gs>
                  <a:gs pos="0">
                    <a:srgbClr val="F2A16A"/>
                  </a:gs>
                </a:gsLst>
                <a:lin ang="5400000" scaled="0"/>
              </a:gradFill>
              <a:prstDash val="sysDot"/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 стрелкой 30"/>
            <p:cNvCxnSpPr/>
            <p:nvPr/>
          </p:nvCxnSpPr>
          <p:spPr>
            <a:xfrm>
              <a:off x="4021658" y="1514452"/>
              <a:ext cx="269609" cy="1538736"/>
            </a:xfrm>
            <a:prstGeom prst="straightConnector1">
              <a:avLst/>
            </a:prstGeom>
            <a:ln w="25400">
              <a:gradFill>
                <a:gsLst>
                  <a:gs pos="100000">
                    <a:schemeClr val="accent2">
                      <a:lumMod val="50000"/>
                    </a:schemeClr>
                  </a:gs>
                  <a:gs pos="50000">
                    <a:schemeClr val="accent2">
                      <a:lumMod val="75000"/>
                    </a:schemeClr>
                  </a:gs>
                  <a:gs pos="0">
                    <a:srgbClr val="F2A16A"/>
                  </a:gs>
                </a:gsLst>
                <a:lin ang="5400000" scaled="0"/>
              </a:gradFill>
              <a:prstDash val="sysDot"/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 стрелкой 31"/>
            <p:cNvCxnSpPr/>
            <p:nvPr/>
          </p:nvCxnSpPr>
          <p:spPr>
            <a:xfrm>
              <a:off x="2476367" y="1589343"/>
              <a:ext cx="1321032" cy="1130620"/>
            </a:xfrm>
            <a:prstGeom prst="straightConnector1">
              <a:avLst/>
            </a:prstGeom>
            <a:ln w="25400">
              <a:gradFill>
                <a:gsLst>
                  <a:gs pos="100000">
                    <a:schemeClr val="accent2">
                      <a:lumMod val="50000"/>
                    </a:schemeClr>
                  </a:gs>
                  <a:gs pos="50000">
                    <a:schemeClr val="accent2">
                      <a:lumMod val="75000"/>
                    </a:schemeClr>
                  </a:gs>
                  <a:gs pos="0">
                    <a:srgbClr val="F2A16A"/>
                  </a:gs>
                </a:gsLst>
                <a:lin ang="5400000" scaled="0"/>
              </a:gradFill>
              <a:prstDash val="sysDot"/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 стрелкой 34"/>
            <p:cNvCxnSpPr/>
            <p:nvPr/>
          </p:nvCxnSpPr>
          <p:spPr>
            <a:xfrm>
              <a:off x="1428256" y="1628755"/>
              <a:ext cx="1545386" cy="1091208"/>
            </a:xfrm>
            <a:prstGeom prst="straightConnector1">
              <a:avLst/>
            </a:prstGeom>
            <a:ln w="25400">
              <a:gradFill>
                <a:gsLst>
                  <a:gs pos="100000">
                    <a:schemeClr val="accent2">
                      <a:lumMod val="50000"/>
                    </a:schemeClr>
                  </a:gs>
                  <a:gs pos="50000">
                    <a:schemeClr val="accent2">
                      <a:lumMod val="75000"/>
                    </a:schemeClr>
                  </a:gs>
                  <a:gs pos="0">
                    <a:srgbClr val="F2A16A"/>
                  </a:gs>
                </a:gsLst>
                <a:lin ang="5400000" scaled="0"/>
              </a:gradFill>
              <a:prstDash val="sysDot"/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 стрелкой 35"/>
            <p:cNvCxnSpPr/>
            <p:nvPr/>
          </p:nvCxnSpPr>
          <p:spPr>
            <a:xfrm>
              <a:off x="1428256" y="2102201"/>
              <a:ext cx="1610709" cy="1120326"/>
            </a:xfrm>
            <a:prstGeom prst="straightConnector1">
              <a:avLst/>
            </a:prstGeom>
            <a:ln w="25400">
              <a:gradFill>
                <a:gsLst>
                  <a:gs pos="100000">
                    <a:schemeClr val="accent2">
                      <a:lumMod val="50000"/>
                    </a:schemeClr>
                  </a:gs>
                  <a:gs pos="50000">
                    <a:schemeClr val="accent2">
                      <a:lumMod val="75000"/>
                    </a:schemeClr>
                  </a:gs>
                  <a:gs pos="0">
                    <a:srgbClr val="F2A16A"/>
                  </a:gs>
                </a:gsLst>
                <a:lin ang="5400000" scaled="0"/>
              </a:gradFill>
              <a:prstDash val="sysDot"/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 стрелкой 36"/>
            <p:cNvCxnSpPr/>
            <p:nvPr/>
          </p:nvCxnSpPr>
          <p:spPr>
            <a:xfrm>
              <a:off x="1427265" y="2705416"/>
              <a:ext cx="981207" cy="453230"/>
            </a:xfrm>
            <a:prstGeom prst="straightConnector1">
              <a:avLst/>
            </a:prstGeom>
            <a:ln w="25400">
              <a:gradFill>
                <a:gsLst>
                  <a:gs pos="100000">
                    <a:schemeClr val="accent2">
                      <a:lumMod val="50000"/>
                    </a:schemeClr>
                  </a:gs>
                  <a:gs pos="50000">
                    <a:schemeClr val="accent2">
                      <a:lumMod val="75000"/>
                    </a:schemeClr>
                  </a:gs>
                  <a:gs pos="0">
                    <a:srgbClr val="F2A16A"/>
                  </a:gs>
                </a:gsLst>
                <a:lin ang="5400000" scaled="0"/>
              </a:gradFill>
              <a:prstDash val="sysDot"/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 стрелкой 38"/>
            <p:cNvCxnSpPr/>
            <p:nvPr/>
          </p:nvCxnSpPr>
          <p:spPr>
            <a:xfrm flipV="1">
              <a:off x="1427265" y="3298727"/>
              <a:ext cx="610781" cy="1"/>
            </a:xfrm>
            <a:prstGeom prst="straightConnector1">
              <a:avLst/>
            </a:prstGeom>
            <a:ln w="25400">
              <a:gradFill>
                <a:gsLst>
                  <a:gs pos="100000">
                    <a:schemeClr val="accent2">
                      <a:lumMod val="50000"/>
                    </a:schemeClr>
                  </a:gs>
                  <a:gs pos="50000">
                    <a:schemeClr val="accent2">
                      <a:lumMod val="75000"/>
                    </a:schemeClr>
                  </a:gs>
                  <a:gs pos="0">
                    <a:srgbClr val="F2A16A"/>
                  </a:gs>
                </a:gsLst>
                <a:lin ang="5400000" scaled="0"/>
              </a:gradFill>
              <a:prstDash val="sysDot"/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 стрелкой 39"/>
            <p:cNvCxnSpPr/>
            <p:nvPr/>
          </p:nvCxnSpPr>
          <p:spPr>
            <a:xfrm flipV="1">
              <a:off x="1361943" y="3788685"/>
              <a:ext cx="1190757" cy="605730"/>
            </a:xfrm>
            <a:prstGeom prst="straightConnector1">
              <a:avLst/>
            </a:prstGeom>
            <a:ln w="25400">
              <a:gradFill>
                <a:gsLst>
                  <a:gs pos="100000">
                    <a:schemeClr val="accent2">
                      <a:lumMod val="50000"/>
                    </a:schemeClr>
                  </a:gs>
                  <a:gs pos="50000">
                    <a:schemeClr val="accent2">
                      <a:lumMod val="75000"/>
                    </a:schemeClr>
                  </a:gs>
                  <a:gs pos="0">
                    <a:srgbClr val="F2A16A"/>
                  </a:gs>
                </a:gsLst>
                <a:lin ang="5400000" scaled="0"/>
              </a:gradFill>
              <a:prstDash val="sysDot"/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 стрелкой 40"/>
            <p:cNvCxnSpPr/>
            <p:nvPr/>
          </p:nvCxnSpPr>
          <p:spPr>
            <a:xfrm flipV="1">
              <a:off x="1350751" y="3788685"/>
              <a:ext cx="621973" cy="35065"/>
            </a:xfrm>
            <a:prstGeom prst="straightConnector1">
              <a:avLst/>
            </a:prstGeom>
            <a:ln w="25400">
              <a:gradFill>
                <a:gsLst>
                  <a:gs pos="100000">
                    <a:schemeClr val="accent2">
                      <a:lumMod val="50000"/>
                    </a:schemeClr>
                  </a:gs>
                  <a:gs pos="50000">
                    <a:schemeClr val="accent2">
                      <a:lumMod val="75000"/>
                    </a:schemeClr>
                  </a:gs>
                  <a:gs pos="0">
                    <a:srgbClr val="F2A16A"/>
                  </a:gs>
                </a:gsLst>
                <a:lin ang="5400000" scaled="0"/>
              </a:gradFill>
              <a:prstDash val="sysDot"/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Прямоугольник 137"/>
          <p:cNvSpPr>
            <a:spLocks noChangeArrowheads="1"/>
          </p:cNvSpPr>
          <p:nvPr/>
        </p:nvSpPr>
        <p:spPr bwMode="auto">
          <a:xfrm>
            <a:off x="392113" y="5965825"/>
            <a:ext cx="84042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 итогам 201</a:t>
            </a:r>
            <a:r>
              <a:rPr lang="en-US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года количество унитарных предприятий и хозяйственных обществ,  доля участия муниципального образования в которых составляет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и более процентов уменьшилось со 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112</a:t>
            </a: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201</a:t>
            </a:r>
            <a:r>
              <a:rPr lang="en-US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году до 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81</a:t>
            </a: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201</a:t>
            </a:r>
            <a:r>
              <a:rPr lang="en-US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году (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27,7%</a:t>
            </a: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0675" y="1087438"/>
            <a:ext cx="1262063" cy="52863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2" name="Прямоугольник с двумя вырезанными противолежащими углами 51"/>
          <p:cNvSpPr/>
          <p:nvPr/>
        </p:nvSpPr>
        <p:spPr bwMode="auto">
          <a:xfrm>
            <a:off x="344488" y="1122363"/>
            <a:ext cx="1208087" cy="458787"/>
          </a:xfrm>
          <a:prstGeom prst="snip2DiagRect">
            <a:avLst>
              <a:gd name="adj1" fmla="val 33374"/>
              <a:gd name="adj2" fmla="val 0"/>
            </a:avLst>
          </a:prstGeom>
          <a:gradFill flip="none" rotWithShape="1">
            <a:gsLst>
              <a:gs pos="85000">
                <a:schemeClr val="bg1"/>
              </a:gs>
              <a:gs pos="50000">
                <a:srgbClr val="DCDCDC"/>
              </a:gs>
              <a:gs pos="15000">
                <a:schemeClr val="bg1"/>
              </a:gs>
            </a:gsLst>
            <a:lin ang="135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18000" rIns="18000"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Ивнянский</a:t>
            </a:r>
            <a:endParaRPr lang="ru-RU" sz="1000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400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МУП 2 - 1 = 1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АО 0 + 1 = 1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1827213" y="1089025"/>
            <a:ext cx="1262062" cy="5286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7" name="Прямоугольник с двумя вырезанными противолежащими углами 66"/>
          <p:cNvSpPr/>
          <p:nvPr/>
        </p:nvSpPr>
        <p:spPr bwMode="auto">
          <a:xfrm>
            <a:off x="1852613" y="1122363"/>
            <a:ext cx="1208087" cy="458787"/>
          </a:xfrm>
          <a:prstGeom prst="snip2DiagRect">
            <a:avLst>
              <a:gd name="adj1" fmla="val 33374"/>
              <a:gd name="adj2" fmla="val 0"/>
            </a:avLst>
          </a:prstGeom>
          <a:gradFill flip="none" rotWithShape="1">
            <a:gsLst>
              <a:gs pos="85000">
                <a:schemeClr val="bg1"/>
              </a:gs>
              <a:gs pos="50000">
                <a:srgbClr val="DCDCDC"/>
              </a:gs>
              <a:gs pos="15000">
                <a:schemeClr val="bg1"/>
              </a:gs>
            </a:gsLst>
            <a:lin ang="135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18000" rIns="18000"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Прохоровский</a:t>
            </a:r>
            <a:endParaRPr lang="ru-RU" sz="1000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400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>
                <a:latin typeface="Arial" pitchFamily="34" charset="0"/>
                <a:cs typeface="Arial" pitchFamily="34" charset="0"/>
              </a:rPr>
              <a:t>МУП 4 - 0 = 4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>
                <a:latin typeface="Arial" pitchFamily="34" charset="0"/>
                <a:cs typeface="Arial" pitchFamily="34" charset="0"/>
              </a:rPr>
              <a:t>АО 1 - 0 = 1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3314700" y="1089025"/>
            <a:ext cx="1262063" cy="5286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0" name="Прямоугольник с двумя вырезанными противолежащими углами 69"/>
          <p:cNvSpPr/>
          <p:nvPr/>
        </p:nvSpPr>
        <p:spPr bwMode="auto">
          <a:xfrm>
            <a:off x="3338513" y="1123950"/>
            <a:ext cx="1208087" cy="458788"/>
          </a:xfrm>
          <a:prstGeom prst="snip2DiagRect">
            <a:avLst>
              <a:gd name="adj1" fmla="val 33374"/>
              <a:gd name="adj2" fmla="val 0"/>
            </a:avLst>
          </a:prstGeom>
          <a:gradFill flip="none" rotWithShape="1">
            <a:gsLst>
              <a:gs pos="85000">
                <a:schemeClr val="bg1"/>
              </a:gs>
              <a:gs pos="50000">
                <a:srgbClr val="DCDCDC"/>
              </a:gs>
              <a:gs pos="15000">
                <a:schemeClr val="bg1"/>
              </a:gs>
            </a:gsLst>
            <a:lin ang="135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18000" rIns="18000"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Корочанский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400" b="1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МУП 8 - 4 = 4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4733925" y="1085850"/>
            <a:ext cx="1263650" cy="5286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2" name="Прямоугольник с двумя вырезанными противолежащими углами 71"/>
          <p:cNvSpPr/>
          <p:nvPr/>
        </p:nvSpPr>
        <p:spPr bwMode="auto">
          <a:xfrm>
            <a:off x="4768850" y="1120775"/>
            <a:ext cx="1208088" cy="458788"/>
          </a:xfrm>
          <a:prstGeom prst="snip2DiagRect">
            <a:avLst>
              <a:gd name="adj1" fmla="val 33374"/>
              <a:gd name="adj2" fmla="val 0"/>
            </a:avLst>
          </a:prstGeom>
          <a:gradFill flip="none" rotWithShape="1">
            <a:gsLst>
              <a:gs pos="85000">
                <a:schemeClr val="bg1"/>
              </a:gs>
              <a:gs pos="50000">
                <a:srgbClr val="DCDCDC"/>
              </a:gs>
              <a:gs pos="15000">
                <a:schemeClr val="bg1"/>
              </a:gs>
            </a:gsLst>
            <a:lin ang="135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18000" rIns="18000"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Губкинский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400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>
                <a:latin typeface="Arial" pitchFamily="34" charset="0"/>
                <a:cs typeface="Arial" pitchFamily="34" charset="0"/>
              </a:rPr>
              <a:t>МУП 5 - 0 = 5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>
                <a:latin typeface="Arial" pitchFamily="34" charset="0"/>
                <a:cs typeface="Arial" pitchFamily="34" charset="0"/>
              </a:rPr>
              <a:t>АО 3 - 0 = 3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184900" y="1085850"/>
            <a:ext cx="1274763" cy="5286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4" name="Прямоугольник с двумя вырезанными противолежащими углами 73"/>
          <p:cNvSpPr/>
          <p:nvPr/>
        </p:nvSpPr>
        <p:spPr bwMode="auto">
          <a:xfrm>
            <a:off x="6219825" y="1120775"/>
            <a:ext cx="1220788" cy="458788"/>
          </a:xfrm>
          <a:prstGeom prst="snip2DiagRect">
            <a:avLst>
              <a:gd name="adj1" fmla="val 33374"/>
              <a:gd name="adj2" fmla="val 0"/>
            </a:avLst>
          </a:prstGeom>
          <a:gradFill flip="none" rotWithShape="1">
            <a:gsLst>
              <a:gs pos="85000">
                <a:schemeClr val="bg1"/>
              </a:gs>
              <a:gs pos="50000">
                <a:srgbClr val="DCDCDC"/>
              </a:gs>
              <a:gs pos="15000">
                <a:schemeClr val="bg1"/>
              </a:gs>
            </a:gsLst>
            <a:lin ang="135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18000" rIns="18000"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Старооскольский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400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МУП 10 - </a:t>
            </a:r>
            <a:r>
              <a:rPr lang="en-US" sz="1000" b="1" kern="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1000" b="1" kern="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= 7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>
                <a:latin typeface="Arial" pitchFamily="34" charset="0"/>
                <a:cs typeface="Arial" pitchFamily="34" charset="0"/>
              </a:rPr>
              <a:t>АО 4 - 0 = 4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7615238" y="1085850"/>
            <a:ext cx="1262062" cy="5286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6" name="Прямоугольник с двумя вырезанными противолежащими углами 75"/>
          <p:cNvSpPr/>
          <p:nvPr/>
        </p:nvSpPr>
        <p:spPr bwMode="auto">
          <a:xfrm>
            <a:off x="7650163" y="1120775"/>
            <a:ext cx="1208087" cy="458788"/>
          </a:xfrm>
          <a:prstGeom prst="snip2DiagRect">
            <a:avLst>
              <a:gd name="adj1" fmla="val 33374"/>
              <a:gd name="adj2" fmla="val 0"/>
            </a:avLst>
          </a:prstGeom>
          <a:gradFill flip="none" rotWithShape="1">
            <a:gsLst>
              <a:gs pos="85000">
                <a:schemeClr val="bg1"/>
              </a:gs>
              <a:gs pos="50000">
                <a:srgbClr val="DCDCDC"/>
              </a:gs>
              <a:gs pos="15000">
                <a:schemeClr val="bg1"/>
              </a:gs>
            </a:gsLst>
            <a:lin ang="135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18000" rIns="18000"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Чернянский</a:t>
            </a:r>
            <a:endParaRPr lang="ru-RU" sz="1000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400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МУП 4 - 2 = 2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АО 1 - 1 = 0</a:t>
            </a:r>
          </a:p>
        </p:txBody>
      </p:sp>
      <p:sp>
        <p:nvSpPr>
          <p:cNvPr id="77" name="Прямоугольник 76"/>
          <p:cNvSpPr/>
          <p:nvPr/>
        </p:nvSpPr>
        <p:spPr>
          <a:xfrm>
            <a:off x="7615238" y="1836738"/>
            <a:ext cx="1262062" cy="52863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8" name="Прямоугольник с двумя вырезанными противолежащими углами 77"/>
          <p:cNvSpPr/>
          <p:nvPr/>
        </p:nvSpPr>
        <p:spPr bwMode="auto">
          <a:xfrm>
            <a:off x="7650163" y="1871663"/>
            <a:ext cx="1208087" cy="458787"/>
          </a:xfrm>
          <a:prstGeom prst="snip2DiagRect">
            <a:avLst>
              <a:gd name="adj1" fmla="val 33374"/>
              <a:gd name="adj2" fmla="val 0"/>
            </a:avLst>
          </a:prstGeom>
          <a:gradFill flip="none" rotWithShape="1">
            <a:gsLst>
              <a:gs pos="85000">
                <a:schemeClr val="bg1"/>
              </a:gs>
              <a:gs pos="50000">
                <a:srgbClr val="DCDCDC"/>
              </a:gs>
              <a:gs pos="15000">
                <a:schemeClr val="bg1"/>
              </a:gs>
            </a:gsLst>
            <a:lin ang="135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18000" rIns="18000"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Красненский</a:t>
            </a:r>
            <a:endParaRPr lang="ru-RU" sz="1000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400" b="1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>
                <a:latin typeface="Arial" pitchFamily="34" charset="0"/>
                <a:cs typeface="Arial" pitchFamily="34" charset="0"/>
              </a:rPr>
              <a:t>МУП 3 - 0 = 3</a:t>
            </a:r>
          </a:p>
        </p:txBody>
      </p:sp>
      <p:sp>
        <p:nvSpPr>
          <p:cNvPr id="79" name="Прямоугольник 78"/>
          <p:cNvSpPr/>
          <p:nvPr/>
        </p:nvSpPr>
        <p:spPr>
          <a:xfrm>
            <a:off x="7615238" y="2611438"/>
            <a:ext cx="1262062" cy="52863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0" name="Прямоугольник с двумя вырезанными противолежащими углами 79"/>
          <p:cNvSpPr/>
          <p:nvPr/>
        </p:nvSpPr>
        <p:spPr bwMode="auto">
          <a:xfrm>
            <a:off x="7650163" y="2646363"/>
            <a:ext cx="1208087" cy="458787"/>
          </a:xfrm>
          <a:prstGeom prst="snip2DiagRect">
            <a:avLst>
              <a:gd name="adj1" fmla="val 33374"/>
              <a:gd name="adj2" fmla="val 0"/>
            </a:avLst>
          </a:prstGeom>
          <a:gradFill flip="none" rotWithShape="1">
            <a:gsLst>
              <a:gs pos="85000">
                <a:schemeClr val="bg1"/>
              </a:gs>
              <a:gs pos="50000">
                <a:srgbClr val="DCDCDC"/>
              </a:gs>
              <a:gs pos="15000">
                <a:schemeClr val="bg1"/>
              </a:gs>
            </a:gsLst>
            <a:lin ang="135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18000" rIns="18000"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Алексеевский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400" b="1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МУП 10 - 2 = 8</a:t>
            </a:r>
          </a:p>
        </p:txBody>
      </p:sp>
      <p:sp>
        <p:nvSpPr>
          <p:cNvPr id="81" name="Прямоугольник 80"/>
          <p:cNvSpPr/>
          <p:nvPr/>
        </p:nvSpPr>
        <p:spPr>
          <a:xfrm>
            <a:off x="7540625" y="3452813"/>
            <a:ext cx="1408113" cy="52863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2" name="Прямоугольник с двумя вырезанными противолежащими углами 81"/>
          <p:cNvSpPr/>
          <p:nvPr/>
        </p:nvSpPr>
        <p:spPr bwMode="auto">
          <a:xfrm>
            <a:off x="7580313" y="3487738"/>
            <a:ext cx="1347787" cy="458787"/>
          </a:xfrm>
          <a:prstGeom prst="snip2DiagRect">
            <a:avLst>
              <a:gd name="adj1" fmla="val 33374"/>
              <a:gd name="adj2" fmla="val 0"/>
            </a:avLst>
          </a:prstGeom>
          <a:gradFill flip="none" rotWithShape="1">
            <a:gsLst>
              <a:gs pos="85000">
                <a:schemeClr val="bg1"/>
              </a:gs>
              <a:gs pos="50000">
                <a:srgbClr val="DCDCDC"/>
              </a:gs>
              <a:gs pos="15000">
                <a:schemeClr val="bg1"/>
              </a:gs>
            </a:gsLst>
            <a:lin ang="135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18000" rIns="18000"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Красногвардейский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400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>
                <a:latin typeface="Arial" pitchFamily="34" charset="0"/>
                <a:cs typeface="Arial" pitchFamily="34" charset="0"/>
              </a:rPr>
              <a:t>МУП 3 - 0 = 3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АО 3 - 3 = 0</a:t>
            </a:r>
          </a:p>
        </p:txBody>
      </p:sp>
      <p:sp>
        <p:nvSpPr>
          <p:cNvPr id="83" name="Прямоугольник 82"/>
          <p:cNvSpPr/>
          <p:nvPr/>
        </p:nvSpPr>
        <p:spPr>
          <a:xfrm>
            <a:off x="7632700" y="4233863"/>
            <a:ext cx="1262063" cy="52863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4" name="Прямоугольник с двумя вырезанными противолежащими углами 83"/>
          <p:cNvSpPr/>
          <p:nvPr/>
        </p:nvSpPr>
        <p:spPr bwMode="auto">
          <a:xfrm>
            <a:off x="7667625" y="4270375"/>
            <a:ext cx="1208088" cy="457200"/>
          </a:xfrm>
          <a:prstGeom prst="snip2DiagRect">
            <a:avLst>
              <a:gd name="adj1" fmla="val 33374"/>
              <a:gd name="adj2" fmla="val 0"/>
            </a:avLst>
          </a:prstGeom>
          <a:gradFill flip="none" rotWithShape="1">
            <a:gsLst>
              <a:gs pos="85000">
                <a:schemeClr val="bg1"/>
              </a:gs>
              <a:gs pos="50000">
                <a:srgbClr val="DCDCDC"/>
              </a:gs>
              <a:gs pos="15000">
                <a:schemeClr val="bg1"/>
              </a:gs>
            </a:gsLst>
            <a:lin ang="135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18000" rIns="18000"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Вейделевский</a:t>
            </a:r>
            <a:endParaRPr lang="ru-RU" sz="1000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400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МУП 4 - 1 = 3</a:t>
            </a:r>
          </a:p>
        </p:txBody>
      </p:sp>
      <p:sp>
        <p:nvSpPr>
          <p:cNvPr id="85" name="Прямоугольник 84"/>
          <p:cNvSpPr/>
          <p:nvPr/>
        </p:nvSpPr>
        <p:spPr>
          <a:xfrm>
            <a:off x="7634288" y="5045075"/>
            <a:ext cx="1263650" cy="5286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6" name="Прямоугольник с двумя вырезанными противолежащими углами 85"/>
          <p:cNvSpPr/>
          <p:nvPr/>
        </p:nvSpPr>
        <p:spPr bwMode="auto">
          <a:xfrm>
            <a:off x="7658100" y="5080000"/>
            <a:ext cx="1208088" cy="458788"/>
          </a:xfrm>
          <a:prstGeom prst="snip2DiagRect">
            <a:avLst>
              <a:gd name="adj1" fmla="val 33374"/>
              <a:gd name="adj2" fmla="val 0"/>
            </a:avLst>
          </a:prstGeom>
          <a:gradFill flip="none" rotWithShape="1">
            <a:gsLst>
              <a:gs pos="85000">
                <a:schemeClr val="bg1"/>
              </a:gs>
              <a:gs pos="50000">
                <a:srgbClr val="DCDCDC"/>
              </a:gs>
              <a:gs pos="15000">
                <a:schemeClr val="bg1"/>
              </a:gs>
            </a:gsLst>
            <a:lin ang="135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18000" rIns="18000"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Ровеньский</a:t>
            </a:r>
            <a:endParaRPr lang="ru-RU" sz="1000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400" b="1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МУП 5 - 4 = 1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АО 0 + 1 = 1</a:t>
            </a:r>
          </a:p>
        </p:txBody>
      </p:sp>
      <p:sp>
        <p:nvSpPr>
          <p:cNvPr id="95" name="Прямоугольник 94"/>
          <p:cNvSpPr/>
          <p:nvPr/>
        </p:nvSpPr>
        <p:spPr>
          <a:xfrm>
            <a:off x="206375" y="1695450"/>
            <a:ext cx="1262063" cy="5286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6" name="Прямоугольник с двумя вырезанными противолежащими углами 95"/>
          <p:cNvSpPr/>
          <p:nvPr/>
        </p:nvSpPr>
        <p:spPr bwMode="auto">
          <a:xfrm>
            <a:off x="230188" y="1730375"/>
            <a:ext cx="1208087" cy="457200"/>
          </a:xfrm>
          <a:prstGeom prst="snip2DiagRect">
            <a:avLst>
              <a:gd name="adj1" fmla="val 33374"/>
              <a:gd name="adj2" fmla="val 0"/>
            </a:avLst>
          </a:prstGeom>
          <a:gradFill flip="none" rotWithShape="1">
            <a:gsLst>
              <a:gs pos="85000">
                <a:schemeClr val="bg1"/>
              </a:gs>
              <a:gs pos="50000">
                <a:srgbClr val="DCDCDC"/>
              </a:gs>
              <a:gs pos="15000">
                <a:schemeClr val="bg1"/>
              </a:gs>
            </a:gsLst>
            <a:lin ang="135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18000" rIns="18000"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Яковлевский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400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>
                <a:latin typeface="Arial" pitchFamily="34" charset="0"/>
                <a:cs typeface="Arial" pitchFamily="34" charset="0"/>
              </a:rPr>
              <a:t>МУП 6 - 0 = 6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207963" y="2332038"/>
            <a:ext cx="1262062" cy="52863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8" name="Прямоугольник с двумя вырезанными противолежащими углами 97"/>
          <p:cNvSpPr/>
          <p:nvPr/>
        </p:nvSpPr>
        <p:spPr bwMode="auto">
          <a:xfrm>
            <a:off x="231775" y="2366963"/>
            <a:ext cx="1208088" cy="458787"/>
          </a:xfrm>
          <a:prstGeom prst="snip2DiagRect">
            <a:avLst>
              <a:gd name="adj1" fmla="val 33374"/>
              <a:gd name="adj2" fmla="val 0"/>
            </a:avLst>
          </a:prstGeom>
          <a:gradFill flip="none" rotWithShape="1">
            <a:gsLst>
              <a:gs pos="85000">
                <a:schemeClr val="bg1"/>
              </a:gs>
              <a:gs pos="50000">
                <a:srgbClr val="DCDCDC"/>
              </a:gs>
              <a:gs pos="15000">
                <a:schemeClr val="bg1"/>
              </a:gs>
            </a:gsLst>
            <a:lin ang="135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18000" rIns="18000"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Ракитянский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400" kern="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МУП 4 - 2 = 2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АО 0 + 1 = 1</a:t>
            </a:r>
          </a:p>
        </p:txBody>
      </p:sp>
      <p:sp>
        <p:nvSpPr>
          <p:cNvPr id="99" name="Прямоугольник 98"/>
          <p:cNvSpPr/>
          <p:nvPr/>
        </p:nvSpPr>
        <p:spPr>
          <a:xfrm>
            <a:off x="207963" y="2944813"/>
            <a:ext cx="1262062" cy="52863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0" name="Прямоугольник с двумя вырезанными противолежащими углами 99"/>
          <p:cNvSpPr/>
          <p:nvPr/>
        </p:nvSpPr>
        <p:spPr bwMode="auto">
          <a:xfrm>
            <a:off x="231775" y="2979738"/>
            <a:ext cx="1208088" cy="458787"/>
          </a:xfrm>
          <a:prstGeom prst="snip2DiagRect">
            <a:avLst>
              <a:gd name="adj1" fmla="val 33374"/>
              <a:gd name="adj2" fmla="val 0"/>
            </a:avLst>
          </a:prstGeom>
          <a:gradFill flip="none" rotWithShape="1">
            <a:gsLst>
              <a:gs pos="85000">
                <a:schemeClr val="bg1"/>
              </a:gs>
              <a:gs pos="50000">
                <a:srgbClr val="DCDCDC"/>
              </a:gs>
              <a:gs pos="15000">
                <a:schemeClr val="bg1"/>
              </a:gs>
            </a:gsLst>
            <a:lin ang="135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18000" rIns="18000"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Краснояружский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400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>
                <a:latin typeface="Arial" pitchFamily="34" charset="0"/>
                <a:cs typeface="Arial" pitchFamily="34" charset="0"/>
              </a:rPr>
              <a:t>МУП 2 - 0 = 2</a:t>
            </a:r>
          </a:p>
        </p:txBody>
      </p:sp>
      <p:sp>
        <p:nvSpPr>
          <p:cNvPr id="101" name="Прямоугольник 100"/>
          <p:cNvSpPr/>
          <p:nvPr/>
        </p:nvSpPr>
        <p:spPr>
          <a:xfrm>
            <a:off x="206375" y="3543300"/>
            <a:ext cx="1262063" cy="5286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2" name="Прямоугольник с двумя вырезанными противолежащими углами 101"/>
          <p:cNvSpPr/>
          <p:nvPr/>
        </p:nvSpPr>
        <p:spPr bwMode="auto">
          <a:xfrm>
            <a:off x="230188" y="3578225"/>
            <a:ext cx="1208087" cy="458788"/>
          </a:xfrm>
          <a:prstGeom prst="snip2DiagRect">
            <a:avLst>
              <a:gd name="adj1" fmla="val 33374"/>
              <a:gd name="adj2" fmla="val 0"/>
            </a:avLst>
          </a:prstGeom>
          <a:gradFill flip="none" rotWithShape="1">
            <a:gsLst>
              <a:gs pos="85000">
                <a:schemeClr val="bg1"/>
              </a:gs>
              <a:gs pos="50000">
                <a:srgbClr val="DCDCDC"/>
              </a:gs>
              <a:gs pos="15000">
                <a:schemeClr val="bg1"/>
              </a:gs>
            </a:gsLst>
            <a:lin ang="135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18000" rIns="18000"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Грайворонский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400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МУП 3 - 1 = 2</a:t>
            </a:r>
          </a:p>
        </p:txBody>
      </p:sp>
      <p:sp>
        <p:nvSpPr>
          <p:cNvPr id="103" name="Прямоугольник 102"/>
          <p:cNvSpPr/>
          <p:nvPr/>
        </p:nvSpPr>
        <p:spPr>
          <a:xfrm>
            <a:off x="207963" y="4140200"/>
            <a:ext cx="1262062" cy="5286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4" name="Прямоугольник с двумя вырезанными противолежащими углами 103"/>
          <p:cNvSpPr/>
          <p:nvPr/>
        </p:nvSpPr>
        <p:spPr bwMode="auto">
          <a:xfrm>
            <a:off x="231775" y="4175125"/>
            <a:ext cx="1208088" cy="458788"/>
          </a:xfrm>
          <a:prstGeom prst="snip2DiagRect">
            <a:avLst>
              <a:gd name="adj1" fmla="val 33374"/>
              <a:gd name="adj2" fmla="val 0"/>
            </a:avLst>
          </a:prstGeom>
          <a:gradFill flip="none" rotWithShape="1">
            <a:gsLst>
              <a:gs pos="85000">
                <a:schemeClr val="bg1"/>
              </a:gs>
              <a:gs pos="50000">
                <a:srgbClr val="DCDCDC"/>
              </a:gs>
              <a:gs pos="15000">
                <a:schemeClr val="bg1"/>
              </a:gs>
            </a:gsLst>
            <a:lin ang="135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18000" rIns="18000"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Борисовский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>
                <a:latin typeface="Arial" pitchFamily="34" charset="0"/>
                <a:cs typeface="Arial" pitchFamily="34" charset="0"/>
              </a:rPr>
              <a:t>МУП 4 </a:t>
            </a:r>
            <a:r>
              <a:rPr lang="en-US" sz="1000" b="1" kern="0" dirty="0">
                <a:latin typeface="Arial" pitchFamily="34" charset="0"/>
                <a:cs typeface="Arial" pitchFamily="34" charset="0"/>
              </a:rPr>
              <a:t>-</a:t>
            </a:r>
            <a:r>
              <a:rPr lang="ru-RU" sz="1000" b="1" kern="0" dirty="0">
                <a:latin typeface="Arial" pitchFamily="34" charset="0"/>
                <a:cs typeface="Arial" pitchFamily="34" charset="0"/>
              </a:rPr>
              <a:t> 0 = 4</a:t>
            </a:r>
          </a:p>
        </p:txBody>
      </p:sp>
      <p:sp>
        <p:nvSpPr>
          <p:cNvPr id="105" name="Прямоугольник 104"/>
          <p:cNvSpPr/>
          <p:nvPr/>
        </p:nvSpPr>
        <p:spPr>
          <a:xfrm>
            <a:off x="211138" y="4768850"/>
            <a:ext cx="1262062" cy="5286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6" name="Прямоугольник с двумя вырезанными противолежащими углами 105"/>
          <p:cNvSpPr/>
          <p:nvPr/>
        </p:nvSpPr>
        <p:spPr bwMode="auto">
          <a:xfrm>
            <a:off x="234950" y="4803775"/>
            <a:ext cx="1208088" cy="458788"/>
          </a:xfrm>
          <a:prstGeom prst="snip2DiagRect">
            <a:avLst>
              <a:gd name="adj1" fmla="val 33374"/>
              <a:gd name="adj2" fmla="val 0"/>
            </a:avLst>
          </a:prstGeom>
          <a:gradFill flip="none" rotWithShape="1">
            <a:gsLst>
              <a:gs pos="85000">
                <a:schemeClr val="bg1"/>
              </a:gs>
              <a:gs pos="50000">
                <a:srgbClr val="DCDCDC"/>
              </a:gs>
              <a:gs pos="15000">
                <a:schemeClr val="bg1"/>
              </a:gs>
            </a:gsLst>
            <a:lin ang="135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18000" rIns="18000"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Белгородский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400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МУП 3 </a:t>
            </a:r>
            <a:r>
              <a:rPr lang="en-US" sz="1000" b="1" kern="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1000" b="1" kern="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1 = 2</a:t>
            </a:r>
          </a:p>
        </p:txBody>
      </p:sp>
      <p:sp>
        <p:nvSpPr>
          <p:cNvPr id="107" name="Прямоугольник 106"/>
          <p:cNvSpPr/>
          <p:nvPr/>
        </p:nvSpPr>
        <p:spPr>
          <a:xfrm>
            <a:off x="1562100" y="4768850"/>
            <a:ext cx="1262063" cy="5286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8" name="Прямоугольник с двумя вырезанными противолежащими углами 107"/>
          <p:cNvSpPr/>
          <p:nvPr/>
        </p:nvSpPr>
        <p:spPr bwMode="auto">
          <a:xfrm>
            <a:off x="1585913" y="4803775"/>
            <a:ext cx="1208087" cy="458788"/>
          </a:xfrm>
          <a:prstGeom prst="snip2DiagRect">
            <a:avLst>
              <a:gd name="adj1" fmla="val 33374"/>
              <a:gd name="adj2" fmla="val 0"/>
            </a:avLst>
          </a:prstGeom>
          <a:gradFill flip="none" rotWithShape="1">
            <a:gsLst>
              <a:gs pos="85000">
                <a:schemeClr val="bg1"/>
              </a:gs>
              <a:gs pos="50000">
                <a:srgbClr val="DCDCDC"/>
              </a:gs>
              <a:gs pos="15000">
                <a:schemeClr val="bg1"/>
              </a:gs>
            </a:gsLst>
            <a:lin ang="135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18000" rIns="18000"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г. Белгород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400" kern="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>
                <a:latin typeface="Arial" pitchFamily="34" charset="0"/>
                <a:cs typeface="Arial" pitchFamily="34" charset="0"/>
              </a:rPr>
              <a:t>МУП 3 - 0 = 3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АО 1 - 1 = 0</a:t>
            </a:r>
          </a:p>
        </p:txBody>
      </p:sp>
      <p:sp>
        <p:nvSpPr>
          <p:cNvPr id="109" name="Прямоугольник 108"/>
          <p:cNvSpPr/>
          <p:nvPr/>
        </p:nvSpPr>
        <p:spPr>
          <a:xfrm>
            <a:off x="2903538" y="4768850"/>
            <a:ext cx="1263650" cy="5302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0" name="Прямоугольник с двумя вырезанными противолежащими углами 109"/>
          <p:cNvSpPr/>
          <p:nvPr/>
        </p:nvSpPr>
        <p:spPr bwMode="auto">
          <a:xfrm>
            <a:off x="2928938" y="4805363"/>
            <a:ext cx="1208087" cy="457200"/>
          </a:xfrm>
          <a:prstGeom prst="snip2DiagRect">
            <a:avLst>
              <a:gd name="adj1" fmla="val 33374"/>
              <a:gd name="adj2" fmla="val 0"/>
            </a:avLst>
          </a:prstGeom>
          <a:gradFill flip="none" rotWithShape="1">
            <a:gsLst>
              <a:gs pos="85000">
                <a:schemeClr val="bg1"/>
              </a:gs>
              <a:gs pos="50000">
                <a:srgbClr val="DCDCDC"/>
              </a:gs>
              <a:gs pos="15000">
                <a:schemeClr val="bg1"/>
              </a:gs>
            </a:gsLst>
            <a:lin ang="135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18000" rIns="18000"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Шебекинский</a:t>
            </a:r>
            <a:endParaRPr lang="ru-RU" sz="1000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400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МУП 4 - 3 = 1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АО 1 - 1 = 0</a:t>
            </a:r>
          </a:p>
        </p:txBody>
      </p:sp>
      <p:sp>
        <p:nvSpPr>
          <p:cNvPr id="111" name="Прямоугольник 110"/>
          <p:cNvSpPr/>
          <p:nvPr/>
        </p:nvSpPr>
        <p:spPr>
          <a:xfrm>
            <a:off x="4127500" y="4132263"/>
            <a:ext cx="1263650" cy="5302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2" name="Прямоугольник с двумя вырезанными противолежащими углами 111"/>
          <p:cNvSpPr/>
          <p:nvPr/>
        </p:nvSpPr>
        <p:spPr bwMode="auto">
          <a:xfrm>
            <a:off x="4152900" y="4168775"/>
            <a:ext cx="1208088" cy="457200"/>
          </a:xfrm>
          <a:prstGeom prst="snip2DiagRect">
            <a:avLst>
              <a:gd name="adj1" fmla="val 33374"/>
              <a:gd name="adj2" fmla="val 0"/>
            </a:avLst>
          </a:prstGeom>
          <a:gradFill flip="none" rotWithShape="1">
            <a:gsLst>
              <a:gs pos="85000">
                <a:schemeClr val="bg1"/>
              </a:gs>
              <a:gs pos="50000">
                <a:srgbClr val="DCDCDC"/>
              </a:gs>
              <a:gs pos="15000">
                <a:schemeClr val="bg1"/>
              </a:gs>
            </a:gsLst>
            <a:lin ang="135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18000" rIns="18000"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Волоконовский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400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МУП 4 - 2 = 2</a:t>
            </a:r>
          </a:p>
        </p:txBody>
      </p:sp>
      <p:sp>
        <p:nvSpPr>
          <p:cNvPr id="113" name="Прямоугольник 112"/>
          <p:cNvSpPr/>
          <p:nvPr/>
        </p:nvSpPr>
        <p:spPr>
          <a:xfrm>
            <a:off x="4816475" y="5026025"/>
            <a:ext cx="1262063" cy="5286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4" name="Прямоугольник с двумя вырезанными противолежащими углами 113"/>
          <p:cNvSpPr/>
          <p:nvPr/>
        </p:nvSpPr>
        <p:spPr bwMode="auto">
          <a:xfrm>
            <a:off x="4840288" y="5060950"/>
            <a:ext cx="1208087" cy="458788"/>
          </a:xfrm>
          <a:prstGeom prst="snip2DiagRect">
            <a:avLst>
              <a:gd name="adj1" fmla="val 33374"/>
              <a:gd name="adj2" fmla="val 0"/>
            </a:avLst>
          </a:prstGeom>
          <a:gradFill flip="none" rotWithShape="1">
            <a:gsLst>
              <a:gs pos="85000">
                <a:schemeClr val="bg1"/>
              </a:gs>
              <a:gs pos="50000">
                <a:srgbClr val="DCDCDC"/>
              </a:gs>
              <a:gs pos="15000">
                <a:schemeClr val="bg1"/>
              </a:gs>
            </a:gsLst>
            <a:lin ang="135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18000" rIns="18000"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Новооскольский</a:t>
            </a:r>
            <a:endParaRPr lang="ru-RU" sz="1000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400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МУП 4 - 1 = 3</a:t>
            </a:r>
          </a:p>
        </p:txBody>
      </p:sp>
      <p:sp>
        <p:nvSpPr>
          <p:cNvPr id="115" name="Прямоугольник 114"/>
          <p:cNvSpPr/>
          <p:nvPr/>
        </p:nvSpPr>
        <p:spPr>
          <a:xfrm>
            <a:off x="6218238" y="5032375"/>
            <a:ext cx="1263650" cy="5286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6" name="Прямоугольник с двумя вырезанными противолежащими углами 115"/>
          <p:cNvSpPr/>
          <p:nvPr/>
        </p:nvSpPr>
        <p:spPr bwMode="auto">
          <a:xfrm>
            <a:off x="6243638" y="5067300"/>
            <a:ext cx="1208087" cy="458788"/>
          </a:xfrm>
          <a:prstGeom prst="snip2DiagRect">
            <a:avLst>
              <a:gd name="adj1" fmla="val 33374"/>
              <a:gd name="adj2" fmla="val 0"/>
            </a:avLst>
          </a:prstGeom>
          <a:gradFill flip="none" rotWithShape="1">
            <a:gsLst>
              <a:gs pos="85000">
                <a:schemeClr val="bg1"/>
              </a:gs>
              <a:gs pos="50000">
                <a:srgbClr val="DCDCDC"/>
              </a:gs>
              <a:gs pos="15000">
                <a:schemeClr val="bg1"/>
              </a:gs>
            </a:gsLst>
            <a:lin ang="135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18000" rIns="18000"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Валуйский</a:t>
            </a:r>
            <a:endParaRPr lang="ru-RU" sz="1000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400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МУП 3 </a:t>
            </a:r>
            <a:r>
              <a:rPr lang="en-US" sz="1000" b="1" kern="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1000" b="1" kern="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1 =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6305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65000">
                <a:schemeClr val="bg1">
                  <a:lumMod val="9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50813" y="87313"/>
            <a:ext cx="8853487" cy="839787"/>
          </a:xfrm>
          <a:prstGeom prst="rect">
            <a:avLst/>
          </a:prstGeom>
          <a:gradFill flip="none" rotWithShape="1">
            <a:gsLst>
              <a:gs pos="35000">
                <a:schemeClr val="bg1">
                  <a:alpha val="95000"/>
                </a:schemeClr>
              </a:gs>
              <a:gs pos="100000">
                <a:schemeClr val="bg2">
                  <a:lumMod val="90000"/>
                </a:schemeClr>
              </a:gs>
              <a:gs pos="0">
                <a:schemeClr val="bg2">
                  <a:lumMod val="90000"/>
                </a:schemeClr>
              </a:gs>
              <a:gs pos="65000">
                <a:schemeClr val="bg1">
                  <a:alpha val="9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0813" y="930275"/>
            <a:ext cx="8853487" cy="5675313"/>
          </a:xfrm>
          <a:prstGeom prst="rect">
            <a:avLst/>
          </a:prstGeom>
          <a:gradFill flip="none" rotWithShape="1">
            <a:gsLst>
              <a:gs pos="100000">
                <a:srgbClr val="BFD0EB"/>
              </a:gs>
              <a:gs pos="0">
                <a:srgbClr val="BFD0EB"/>
              </a:gs>
              <a:gs pos="65000">
                <a:schemeClr val="bg1"/>
              </a:gs>
              <a:gs pos="35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6565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38AE0DC-5EDD-45F0-82E4-9E9C26C5C33E}" type="slidenum">
              <a:rPr lang="en-US" altLang="ru-RU" smtClean="0">
                <a:latin typeface="Arial Black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altLang="ru-RU" smtClean="0">
              <a:latin typeface="Arial Black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50813" y="930275"/>
            <a:ext cx="8853487" cy="69850"/>
          </a:xfrm>
          <a:prstGeom prst="rect">
            <a:avLst/>
          </a:prstGeom>
          <a:gradFill>
            <a:gsLst>
              <a:gs pos="0">
                <a:srgbClr val="0070C0"/>
              </a:gs>
              <a:gs pos="75000">
                <a:srgbClr val="0996FF"/>
              </a:gs>
              <a:gs pos="25000">
                <a:srgbClr val="0996FF"/>
              </a:gs>
              <a:gs pos="50000">
                <a:srgbClr val="1199FF"/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4" name="Рисунок 33" descr="Герб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8" y="133350"/>
            <a:ext cx="619125" cy="736600"/>
          </a:xfrm>
          <a:prstGeom prst="rect">
            <a:avLst/>
          </a:prstGeom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"/>
          <p:cNvSpPr txBox="1">
            <a:spLocks noChangeArrowheads="1"/>
          </p:cNvSpPr>
          <p:nvPr/>
        </p:nvSpPr>
        <p:spPr bwMode="auto">
          <a:xfrm>
            <a:off x="871538" y="112713"/>
            <a:ext cx="8132762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Состояние конкурентной среды региона в </a:t>
            </a:r>
            <a:r>
              <a:rPr lang="ru-RU" sz="1800" b="1" kern="0" dirty="0" smtClean="0">
                <a:latin typeface="Arial Black" pitchFamily="34" charset="0"/>
                <a:cs typeface="Arial" pitchFamily="34" charset="0"/>
              </a:rPr>
              <a:t>201</a:t>
            </a:r>
            <a:r>
              <a:rPr lang="en-US" sz="1800" b="1" kern="0" dirty="0" smtClean="0">
                <a:latin typeface="Arial Black" pitchFamily="34" charset="0"/>
                <a:cs typeface="Arial" pitchFamily="34" charset="0"/>
              </a:rPr>
              <a:t>8</a:t>
            </a:r>
            <a:r>
              <a:rPr lang="ru-RU" sz="1800" b="1" kern="0" dirty="0" smtClean="0">
                <a:latin typeface="Arial Black" pitchFamily="34" charset="0"/>
                <a:cs typeface="Arial" pitchFamily="34" charset="0"/>
              </a:rPr>
              <a:t> </a:t>
            </a: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году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по данным территориальных органов федеральных органов исполнительной власти области</a:t>
            </a:r>
            <a:endParaRPr lang="ru-RU" sz="1800" b="1" kern="0" dirty="0" smtClean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66569" name="Picture 9" descr="Picture4"/>
          <p:cNvPicPr>
            <a:picLocks noChangeAspect="1" noChangeArrowheads="1"/>
          </p:cNvPicPr>
          <p:nvPr/>
        </p:nvPicPr>
        <p:blipFill>
          <a:blip r:embed="rId3" cstate="print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65113" y="147638"/>
            <a:ext cx="6746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31763" y="1420813"/>
            <a:ext cx="5507037" cy="22780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sz="1400" b="1" dirty="0">
                <a:solidFill>
                  <a:srgbClr val="215381"/>
                </a:solidFill>
                <a:latin typeface="Arial" pitchFamily="34" charset="0"/>
                <a:cs typeface="Arial" pitchFamily="34" charset="0"/>
              </a:rPr>
              <a:t>Поступило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458</a:t>
            </a:r>
            <a:r>
              <a:rPr lang="ru-RU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>
                <a:solidFill>
                  <a:srgbClr val="215381"/>
                </a:solidFill>
                <a:latin typeface="Arial" pitchFamily="34" charset="0"/>
                <a:cs typeface="Arial" pitchFamily="34" charset="0"/>
              </a:rPr>
              <a:t>обращений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spcAft>
                <a:spcPts val="600"/>
              </a:spcAft>
              <a:defRPr/>
            </a:pPr>
            <a:r>
              <a:rPr lang="ru-RU" sz="1400" b="1" i="1" dirty="0">
                <a:latin typeface="Arial" pitchFamily="34" charset="0"/>
                <a:cs typeface="Arial" pitchFamily="34" charset="0"/>
              </a:rPr>
              <a:t>Основные вопросы, с которыми потребители чаще всего обращаются в Управление на нарушение прав:</a:t>
            </a:r>
          </a:p>
          <a:p>
            <a:pPr>
              <a:spcAft>
                <a:spcPts val="600"/>
              </a:spcAft>
              <a:defRPr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      – жилищно-коммунальные услуги – </a:t>
            </a:r>
            <a:r>
              <a:rPr lang="ru-RU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11,5%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(214)</a:t>
            </a:r>
          </a:p>
          <a:p>
            <a:pPr>
              <a:spcAft>
                <a:spcPts val="600"/>
              </a:spcAft>
              <a:defRPr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      – торговля продовольственными товарами – </a:t>
            </a:r>
            <a:r>
              <a:rPr lang="ru-RU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11,2%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(211)</a:t>
            </a:r>
          </a:p>
          <a:p>
            <a:pPr>
              <a:spcAft>
                <a:spcPts val="60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– бытовое обслуживание населения – </a:t>
            </a:r>
            <a:r>
              <a:rPr lang="ru-RU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8,5%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(158)</a:t>
            </a: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  <a:defRPr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      – деятельность на финансовом рынке – </a:t>
            </a:r>
            <a:r>
              <a:rPr lang="en-US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ru-RU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%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(1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5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5)</a:t>
            </a:r>
          </a:p>
          <a:p>
            <a:pPr>
              <a:spcAft>
                <a:spcPts val="60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– услуги связи – </a:t>
            </a:r>
            <a:r>
              <a:rPr lang="en-US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ru-RU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ru-RU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%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(1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45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66571" name="Прямоугольник 5"/>
          <p:cNvSpPr>
            <a:spLocks noChangeArrowheads="1"/>
          </p:cNvSpPr>
          <p:nvPr/>
        </p:nvSpPr>
        <p:spPr bwMode="auto">
          <a:xfrm>
            <a:off x="5694363" y="1420813"/>
            <a:ext cx="330835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ru-RU" sz="1400" b="1">
                <a:solidFill>
                  <a:srgbClr val="C00000"/>
                </a:solidFill>
                <a:latin typeface="Arial" charset="0"/>
              </a:rPr>
              <a:t>250</a:t>
            </a:r>
            <a:r>
              <a:rPr lang="ru-RU" altLang="ru-RU" sz="1400">
                <a:latin typeface="Arial" charset="0"/>
              </a:rPr>
              <a:t> обращений стали основанием для проведения внеплановых проверок или административных расследований,</a:t>
            </a:r>
          </a:p>
          <a:p>
            <a:pPr algn="ctr">
              <a:lnSpc>
                <a:spcPct val="130000"/>
              </a:lnSpc>
            </a:pPr>
            <a:r>
              <a:rPr lang="ru-RU" altLang="ru-RU" sz="1400">
                <a:latin typeface="Arial" charset="0"/>
              </a:rPr>
              <a:t>возбуждено </a:t>
            </a:r>
            <a:r>
              <a:rPr lang="ru-RU" altLang="ru-RU" sz="1400" b="1">
                <a:solidFill>
                  <a:srgbClr val="C00000"/>
                </a:solidFill>
                <a:latin typeface="Arial" charset="0"/>
              </a:rPr>
              <a:t>2</a:t>
            </a:r>
            <a:r>
              <a:rPr lang="en-US" altLang="ru-RU" sz="1400" b="1">
                <a:solidFill>
                  <a:srgbClr val="C00000"/>
                </a:solidFill>
                <a:latin typeface="Arial" charset="0"/>
              </a:rPr>
              <a:t>26</a:t>
            </a:r>
            <a:r>
              <a:rPr lang="ru-RU" altLang="ru-RU" sz="1400">
                <a:latin typeface="Arial" charset="0"/>
              </a:rPr>
              <a:t> дел об административных правонарушениях,</a:t>
            </a:r>
          </a:p>
          <a:p>
            <a:pPr algn="ctr">
              <a:lnSpc>
                <a:spcPct val="130000"/>
              </a:lnSpc>
            </a:pPr>
            <a:r>
              <a:rPr lang="ru-RU" altLang="ru-RU" sz="1400">
                <a:latin typeface="Arial" charset="0"/>
              </a:rPr>
              <a:t>в суд направлен </a:t>
            </a:r>
            <a:r>
              <a:rPr lang="en-US" altLang="ru-RU" sz="1400" b="1">
                <a:solidFill>
                  <a:srgbClr val="C00000"/>
                </a:solidFill>
                <a:latin typeface="Arial" charset="0"/>
              </a:rPr>
              <a:t>31</a:t>
            </a:r>
            <a:r>
              <a:rPr lang="ru-RU" altLang="ru-RU" sz="1400">
                <a:latin typeface="Arial" charset="0"/>
              </a:rPr>
              <a:t> иск</a:t>
            </a:r>
          </a:p>
        </p:txBody>
      </p:sp>
      <p:sp>
        <p:nvSpPr>
          <p:cNvPr id="66572" name="Line 28"/>
          <p:cNvSpPr>
            <a:spLocks noChangeShapeType="1"/>
          </p:cNvSpPr>
          <p:nvPr/>
        </p:nvSpPr>
        <p:spPr bwMode="auto">
          <a:xfrm flipH="1" flipV="1">
            <a:off x="5684838" y="1238250"/>
            <a:ext cx="0" cy="2808288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" name="7-конечная звезда 17"/>
          <p:cNvSpPr/>
          <p:nvPr/>
        </p:nvSpPr>
        <p:spPr>
          <a:xfrm>
            <a:off x="493713" y="2311400"/>
            <a:ext cx="187325" cy="146050"/>
          </a:xfrm>
          <a:prstGeom prst="star7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  <a:tileRect/>
          </a:gra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7-конечная звезда 18"/>
          <p:cNvSpPr/>
          <p:nvPr/>
        </p:nvSpPr>
        <p:spPr>
          <a:xfrm>
            <a:off x="503238" y="2598738"/>
            <a:ext cx="187325" cy="146050"/>
          </a:xfrm>
          <a:prstGeom prst="star7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  <a:tileRect/>
          </a:gra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7-конечная звезда 19"/>
          <p:cNvSpPr/>
          <p:nvPr/>
        </p:nvSpPr>
        <p:spPr>
          <a:xfrm>
            <a:off x="509588" y="2887663"/>
            <a:ext cx="187325" cy="146050"/>
          </a:xfrm>
          <a:prstGeom prst="star7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  <a:tileRect/>
          </a:gra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7-конечная звезда 20"/>
          <p:cNvSpPr/>
          <p:nvPr/>
        </p:nvSpPr>
        <p:spPr>
          <a:xfrm>
            <a:off x="503238" y="3168650"/>
            <a:ext cx="187325" cy="146050"/>
          </a:xfrm>
          <a:prstGeom prst="star7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  <a:tileRect/>
          </a:gra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7-конечная звезда 21"/>
          <p:cNvSpPr/>
          <p:nvPr/>
        </p:nvSpPr>
        <p:spPr>
          <a:xfrm>
            <a:off x="509588" y="3465513"/>
            <a:ext cx="187325" cy="146050"/>
          </a:xfrm>
          <a:prstGeom prst="star7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  <a:tileRect/>
          </a:gra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50813" y="4221163"/>
            <a:ext cx="8851900" cy="2339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В сфере антимонопольного законодательства рассмотрено</a:t>
            </a:r>
            <a:r>
              <a:rPr lang="ru-RU" sz="1400" dirty="0">
                <a:solidFill>
                  <a:srgbClr val="2153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150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заявлений. </a:t>
            </a:r>
          </a:p>
          <a:p>
            <a:pPr>
              <a:spcAft>
                <a:spcPts val="0"/>
              </a:spcAft>
              <a:defRPr/>
            </a:pPr>
            <a:endParaRPr lang="ru-RU" sz="12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  <a:defRPr/>
            </a:pPr>
            <a:r>
              <a:rPr lang="ru-RU" sz="1400" dirty="0">
                <a:solidFill>
                  <a:srgbClr val="215381"/>
                </a:solidFill>
                <a:latin typeface="Arial" pitchFamily="34" charset="0"/>
                <a:cs typeface="Arial" pitchFamily="34" charset="0"/>
              </a:rPr>
              <a:t>В сфере контроля за размещением заказов для государственных и муниципальных нужд (44-ФЗ) Белгородское УФАС поступило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467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rgbClr val="215381"/>
                </a:solidFill>
                <a:latin typeface="Arial" pitchFamily="34" charset="0"/>
                <a:cs typeface="Arial" pitchFamily="34" charset="0"/>
              </a:rPr>
              <a:t>жалоб.</a:t>
            </a:r>
          </a:p>
          <a:p>
            <a:pPr algn="just">
              <a:spcAft>
                <a:spcPts val="0"/>
              </a:spcAft>
              <a:defRPr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Должностными лицами Белгородского УФАС вынесено </a:t>
            </a:r>
            <a:r>
              <a:rPr lang="en-US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283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постановления о наложении штрафов на виновных лиц за нарушение законодательства о размещении государственных заказов на общую сумму в </a:t>
            </a:r>
            <a:r>
              <a:rPr lang="ru-RU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3 141,9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тыс. рублей.</a:t>
            </a:r>
          </a:p>
          <a:p>
            <a:pPr>
              <a:spcAft>
                <a:spcPts val="0"/>
              </a:spcAft>
              <a:defRPr/>
            </a:pPr>
            <a:endParaRPr lang="ru-RU" sz="1200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  <a:defRPr/>
            </a:pPr>
            <a:r>
              <a:rPr lang="ru-RU" sz="1400" dirty="0">
                <a:solidFill>
                  <a:srgbClr val="215381"/>
                </a:solidFill>
                <a:latin typeface="Arial" pitchFamily="34" charset="0"/>
                <a:cs typeface="Arial" pitchFamily="34" charset="0"/>
              </a:rPr>
              <a:t>В сфере контроля за соблюдением законодательства о закупках (223-ФЗ) поступило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35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rgbClr val="215381"/>
                </a:solidFill>
                <a:latin typeface="Arial" pitchFamily="34" charset="0"/>
                <a:cs typeface="Arial" pitchFamily="34" charset="0"/>
              </a:rPr>
              <a:t>жалоб.</a:t>
            </a:r>
          </a:p>
          <a:p>
            <a:pPr>
              <a:spcAft>
                <a:spcPts val="600"/>
              </a:spcAft>
              <a:defRPr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Вынесено </a:t>
            </a:r>
            <a:r>
              <a:rPr lang="ru-RU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11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постановлений о наложении штрафов на общую сумму в </a:t>
            </a:r>
            <a:r>
              <a:rPr lang="ru-RU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81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тыс. рублей.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50813" y="1011238"/>
            <a:ext cx="8851900" cy="355600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50000">
                <a:schemeClr val="tx1">
                  <a:lumMod val="50000"/>
                  <a:lumOff val="50000"/>
                </a:schemeClr>
              </a:gs>
              <a:gs pos="100000">
                <a:srgbClr val="646464"/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6580" name="Прямоугольник 2"/>
          <p:cNvSpPr>
            <a:spLocks noChangeArrowheads="1"/>
          </p:cNvSpPr>
          <p:nvPr/>
        </p:nvSpPr>
        <p:spPr bwMode="auto">
          <a:xfrm>
            <a:off x="261938" y="1027113"/>
            <a:ext cx="578961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500" b="1">
                <a:solidFill>
                  <a:schemeClr val="bg1"/>
                </a:solidFill>
                <a:latin typeface="Arial" charset="0"/>
              </a:rPr>
              <a:t>Управление Роспотребнадзора по Белгородской области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50813" y="3835400"/>
            <a:ext cx="8851900" cy="355600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50000">
                <a:schemeClr val="tx1">
                  <a:lumMod val="50000"/>
                  <a:lumOff val="50000"/>
                </a:schemeClr>
              </a:gs>
              <a:gs pos="100000">
                <a:srgbClr val="646464"/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6582" name="Прямоугольник 17"/>
          <p:cNvSpPr>
            <a:spLocks noChangeArrowheads="1"/>
          </p:cNvSpPr>
          <p:nvPr/>
        </p:nvSpPr>
        <p:spPr bwMode="auto">
          <a:xfrm>
            <a:off x="266700" y="3851275"/>
            <a:ext cx="85153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500" b="1">
                <a:solidFill>
                  <a:schemeClr val="bg1"/>
                </a:solidFill>
                <a:latin typeface="Arial" charset="0"/>
              </a:rPr>
              <a:t>Управление Федеральной антимонопольной службы по Белгородской области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8"/>
          <p:cNvSpPr/>
          <p:nvPr/>
        </p:nvSpPr>
        <p:spPr>
          <a:xfrm>
            <a:off x="0" y="0"/>
            <a:ext cx="916305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65000">
                <a:schemeClr val="bg1">
                  <a:lumMod val="9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1913" y="760413"/>
            <a:ext cx="9031287" cy="5908675"/>
          </a:xfrm>
          <a:prstGeom prst="rect">
            <a:avLst/>
          </a:prstGeom>
          <a:gradFill flip="none" rotWithShape="1">
            <a:gsLst>
              <a:gs pos="100000">
                <a:srgbClr val="BFD0EB"/>
              </a:gs>
              <a:gs pos="0">
                <a:srgbClr val="BFD0EB"/>
              </a:gs>
              <a:gs pos="65000">
                <a:schemeClr val="bg1"/>
              </a:gs>
              <a:gs pos="35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2051" name="Picture 3" descr="C:\Users\bashtovoy\Desktop\Рисунок1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2038" y="2116138"/>
            <a:ext cx="6948487" cy="4625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61913" y="0"/>
            <a:ext cx="9024937" cy="760413"/>
          </a:xfrm>
          <a:prstGeom prst="rect">
            <a:avLst/>
          </a:prstGeom>
          <a:gradFill flip="none" rotWithShape="1">
            <a:gsLst>
              <a:gs pos="35000">
                <a:sysClr val="window" lastClr="FFFFFF">
                  <a:alpha val="95000"/>
                </a:sysClr>
              </a:gs>
              <a:gs pos="100000">
                <a:srgbClr val="E7E6E6">
                  <a:lumMod val="90000"/>
                </a:srgbClr>
              </a:gs>
              <a:gs pos="0">
                <a:srgbClr val="E7E6E6">
                  <a:lumMod val="90000"/>
                </a:srgbClr>
              </a:gs>
              <a:gs pos="65000">
                <a:sysClr val="window" lastClr="FFFFFF">
                  <a:alpha val="95000"/>
                </a:sys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171450" y="1944688"/>
            <a:ext cx="880745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591" name="Прямоугольник 34"/>
          <p:cNvSpPr>
            <a:spLocks noChangeArrowheads="1"/>
          </p:cNvSpPr>
          <p:nvPr/>
        </p:nvSpPr>
        <p:spPr bwMode="auto">
          <a:xfrm>
            <a:off x="612775" y="620713"/>
            <a:ext cx="6911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87725" y="812800"/>
            <a:ext cx="3136900" cy="1108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kern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Распоряжение Правительства Российской Федерации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kern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от 13 февраля 2019 года № 207-р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«Об утверждении Стратегии пространственного развития Российской Федерации на период до 2025 года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-23813" y="927100"/>
            <a:ext cx="3513138" cy="9382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kern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Указ Президента Российской Федерации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kern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от 16 января 2017 года № 13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«Об утверждении Основ государственной политики регионального развития Российской Федерации на период до 2025 года»</a:t>
            </a:r>
            <a:endParaRPr lang="ru-RU" sz="11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07150" y="889000"/>
            <a:ext cx="2778125" cy="9382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kern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Федеральный закон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kern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от 29 декабря 2014 года № 473-ФЗ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«О территориях опережающего социально-экономического развития в Российской Федерации»</a:t>
            </a:r>
            <a:endParaRPr lang="ru-RU" sz="11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Блок-схема: узел 15"/>
          <p:cNvSpPr/>
          <p:nvPr/>
        </p:nvSpPr>
        <p:spPr>
          <a:xfrm>
            <a:off x="5568950" y="2667000"/>
            <a:ext cx="114300" cy="106363"/>
          </a:xfrm>
          <a:prstGeom prst="flowChartConnector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Блок-схема: узел 16"/>
          <p:cNvSpPr/>
          <p:nvPr/>
        </p:nvSpPr>
        <p:spPr>
          <a:xfrm>
            <a:off x="4892675" y="2708275"/>
            <a:ext cx="112713" cy="106363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179388" y="4903788"/>
            <a:ext cx="1800225" cy="396875"/>
          </a:xfrm>
          <a:prstGeom prst="rect">
            <a:avLst/>
          </a:prstGeom>
          <a:gradFill>
            <a:gsLst>
              <a:gs pos="71000">
                <a:schemeClr val="accent1">
                  <a:shade val="51000"/>
                  <a:satMod val="130000"/>
                </a:schemeClr>
              </a:gs>
              <a:gs pos="100000">
                <a:schemeClr val="accent1">
                  <a:shade val="93000"/>
                  <a:satMod val="130000"/>
                </a:schemeClr>
              </a:gs>
            </a:gsLst>
            <a:lin ang="162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>
            <a:sp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Промышленный парк «Северный»</a:t>
            </a: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2671763" y="5992813"/>
            <a:ext cx="1693862" cy="396875"/>
          </a:xfrm>
          <a:prstGeom prst="rect">
            <a:avLst/>
          </a:prstGeom>
          <a:gradFill>
            <a:gsLst>
              <a:gs pos="100000">
                <a:srgbClr val="FF1515"/>
              </a:gs>
              <a:gs pos="40000">
                <a:srgbClr val="C40000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100" b="1">
                <a:solidFill>
                  <a:schemeClr val="bg1"/>
                </a:solidFill>
                <a:latin typeface="Arial"/>
                <a:cs typeface="Arial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white"/>
                </a:solidFill>
              </a:rPr>
              <a:t>Промышленный парк «Фабрика»</a:t>
            </a:r>
          </a:p>
        </p:txBody>
      </p:sp>
      <p:sp>
        <p:nvSpPr>
          <p:cNvPr id="23" name="Блок-схема: узел 22"/>
          <p:cNvSpPr/>
          <p:nvPr/>
        </p:nvSpPr>
        <p:spPr>
          <a:xfrm>
            <a:off x="3051175" y="4765675"/>
            <a:ext cx="114300" cy="106363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Блок-схема: узел 23"/>
          <p:cNvSpPr/>
          <p:nvPr/>
        </p:nvSpPr>
        <p:spPr>
          <a:xfrm>
            <a:off x="5400675" y="4799013"/>
            <a:ext cx="114300" cy="106362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Блок-схема: узел 24"/>
          <p:cNvSpPr/>
          <p:nvPr/>
        </p:nvSpPr>
        <p:spPr>
          <a:xfrm>
            <a:off x="3216275" y="4765675"/>
            <a:ext cx="114300" cy="106363"/>
          </a:xfrm>
          <a:prstGeom prst="flowChartConnector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3436938" y="796925"/>
            <a:ext cx="0" cy="112553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6467475" y="822325"/>
            <a:ext cx="0" cy="110172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5667375" y="2719388"/>
            <a:ext cx="1497013" cy="95250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>
            <a:endCxn id="17" idx="2"/>
          </p:cNvCxnSpPr>
          <p:nvPr/>
        </p:nvCxnSpPr>
        <p:spPr>
          <a:xfrm>
            <a:off x="3708400" y="2520950"/>
            <a:ext cx="1184275" cy="239713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>
            <a:stCxn id="22" idx="0"/>
            <a:endCxn id="25" idx="4"/>
          </p:cNvCxnSpPr>
          <p:nvPr/>
        </p:nvCxnSpPr>
        <p:spPr>
          <a:xfrm flipH="1" flipV="1">
            <a:off x="3273425" y="4872038"/>
            <a:ext cx="244475" cy="1120775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>
            <a:endCxn id="19" idx="3"/>
          </p:cNvCxnSpPr>
          <p:nvPr/>
        </p:nvCxnSpPr>
        <p:spPr>
          <a:xfrm flipH="1">
            <a:off x="1979613" y="4843463"/>
            <a:ext cx="1087437" cy="258762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5495925" y="4903788"/>
            <a:ext cx="598488" cy="598487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609" name="Номер слайда 9"/>
          <p:cNvSpPr>
            <a:spLocks noGrp="1"/>
          </p:cNvSpPr>
          <p:nvPr>
            <p:ph type="sldNum" sz="quarter" idx="12"/>
          </p:nvPr>
        </p:nvSpPr>
        <p:spPr bwMode="auto">
          <a:xfrm>
            <a:off x="8523288" y="6597650"/>
            <a:ext cx="620712" cy="341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F9648382-B1F9-46A0-862E-922E20958E40}" type="slidenum">
              <a:rPr lang="ru-RU" sz="1400">
                <a:solidFill>
                  <a:srgbClr val="000000"/>
                </a:solidFill>
                <a:latin typeface="Arial Black" pitchFamily="34" charset="0"/>
              </a:rPr>
              <a:pPr eaLnBrk="1" hangingPunct="1"/>
              <a:t>25</a:t>
            </a:fld>
            <a:endParaRPr lang="ru-RU" sz="140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67610" name="TextBox 2"/>
          <p:cNvSpPr txBox="1">
            <a:spLocks noChangeArrowheads="1"/>
          </p:cNvSpPr>
          <p:nvPr/>
        </p:nvSpPr>
        <p:spPr bwMode="auto">
          <a:xfrm>
            <a:off x="5243513" y="2749550"/>
            <a:ext cx="673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900" b="1" i="1">
                <a:solidFill>
                  <a:srgbClr val="FFFFFF"/>
                </a:solidFill>
                <a:latin typeface="Arial" charset="0"/>
              </a:rPr>
              <a:t>Старый</a:t>
            </a:r>
          </a:p>
          <a:p>
            <a:pPr algn="ctr" eaLnBrk="1" hangingPunct="1"/>
            <a:r>
              <a:rPr lang="ru-RU" sz="900" b="1" i="1">
                <a:solidFill>
                  <a:srgbClr val="FFFFFF"/>
                </a:solidFill>
                <a:latin typeface="Arial" charset="0"/>
              </a:rPr>
              <a:t>Оскол</a:t>
            </a:r>
          </a:p>
        </p:txBody>
      </p:sp>
      <p:sp>
        <p:nvSpPr>
          <p:cNvPr id="67611" name="TextBox 46"/>
          <p:cNvSpPr txBox="1">
            <a:spLocks noChangeArrowheads="1"/>
          </p:cNvSpPr>
          <p:nvPr/>
        </p:nvSpPr>
        <p:spPr bwMode="auto">
          <a:xfrm>
            <a:off x="4629150" y="2443163"/>
            <a:ext cx="5889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900" b="1" i="1">
                <a:solidFill>
                  <a:srgbClr val="FFFFFF"/>
                </a:solidFill>
                <a:latin typeface="Arial" charset="0"/>
              </a:rPr>
              <a:t>Губкин</a:t>
            </a:r>
          </a:p>
        </p:txBody>
      </p:sp>
      <p:sp>
        <p:nvSpPr>
          <p:cNvPr id="67612" name="TextBox 47"/>
          <p:cNvSpPr txBox="1">
            <a:spLocks noChangeArrowheads="1"/>
          </p:cNvSpPr>
          <p:nvPr/>
        </p:nvSpPr>
        <p:spPr bwMode="auto">
          <a:xfrm>
            <a:off x="2671763" y="4524375"/>
            <a:ext cx="8731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100" b="1" i="1">
                <a:solidFill>
                  <a:srgbClr val="FFFFFF"/>
                </a:solidFill>
                <a:latin typeface="Arial" charset="0"/>
              </a:rPr>
              <a:t>Белгород</a:t>
            </a: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1019175" y="2197100"/>
            <a:ext cx="2840038" cy="646113"/>
          </a:xfrm>
          <a:prstGeom prst="rect">
            <a:avLst/>
          </a:prstGeom>
          <a:gradFill>
            <a:gsLst>
              <a:gs pos="71000">
                <a:schemeClr val="accent1">
                  <a:shade val="51000"/>
                  <a:satMod val="130000"/>
                </a:schemeClr>
              </a:gs>
              <a:gs pos="100000">
                <a:schemeClr val="accent1">
                  <a:shade val="93000"/>
                  <a:satMod val="130000"/>
                </a:schemeClr>
              </a:gs>
            </a:gsLst>
            <a:lin ang="162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100" b="1">
                <a:solidFill>
                  <a:schemeClr val="bg1"/>
                </a:solidFill>
                <a:latin typeface="Arial"/>
                <a:cs typeface="Arial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prstClr val="white"/>
                </a:solidFill>
              </a:rPr>
              <a:t>Территория опережающего </a:t>
            </a:r>
            <a:r>
              <a:rPr lang="ru-RU" sz="1000" dirty="0" smtClean="0">
                <a:solidFill>
                  <a:prstClr val="white"/>
                </a:solidFill>
              </a:rPr>
              <a:t>социально-экономического </a:t>
            </a:r>
            <a:r>
              <a:rPr lang="ru-RU" sz="1000" dirty="0">
                <a:solidFill>
                  <a:prstClr val="white"/>
                </a:solidFill>
              </a:rPr>
              <a:t>развития на </a:t>
            </a:r>
            <a:r>
              <a:rPr lang="ru-RU" sz="1000" dirty="0" smtClean="0">
                <a:solidFill>
                  <a:prstClr val="white"/>
                </a:solidFill>
              </a:rPr>
              <a:t>территории</a:t>
            </a:r>
            <a:r>
              <a:rPr lang="en-US" sz="1000" dirty="0" smtClean="0">
                <a:solidFill>
                  <a:prstClr val="white"/>
                </a:solidFill>
              </a:rPr>
              <a:t> </a:t>
            </a:r>
            <a:r>
              <a:rPr lang="ru-RU" sz="1000" dirty="0" err="1" smtClean="0">
                <a:solidFill>
                  <a:prstClr val="white"/>
                </a:solidFill>
              </a:rPr>
              <a:t>монопрофильного</a:t>
            </a:r>
            <a:r>
              <a:rPr lang="ru-RU" sz="1000" dirty="0" smtClean="0">
                <a:solidFill>
                  <a:prstClr val="white"/>
                </a:solidFill>
              </a:rPr>
              <a:t> </a:t>
            </a:r>
            <a:r>
              <a:rPr lang="ru-RU" sz="1000" dirty="0">
                <a:solidFill>
                  <a:prstClr val="white"/>
                </a:solidFill>
              </a:rPr>
              <a:t>муниципального образования Губкинский городской округ </a:t>
            </a:r>
          </a:p>
        </p:txBody>
      </p:sp>
      <p:pic>
        <p:nvPicPr>
          <p:cNvPr id="13" name="Picture 10" descr="https://upload.wikimedia.org/wikipedia/commons/thumb/1/12/Coat_of_Arms_of_Gubkin_%28Belgorod_oblast%29.svg/970px-Coat_of_Arms_of_Gubkin_%28Belgorod_oblast%29.sv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5925" y="2197100"/>
            <a:ext cx="654050" cy="8207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Прямоугольник 48"/>
          <p:cNvSpPr/>
          <p:nvPr/>
        </p:nvSpPr>
        <p:spPr>
          <a:xfrm>
            <a:off x="4933950" y="1968500"/>
            <a:ext cx="3260725" cy="4921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Старооскольско-Губкинская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агломерация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1644650" y="5360988"/>
            <a:ext cx="1782763" cy="4921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Белгородская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агломерация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5457825" y="5465763"/>
            <a:ext cx="1706563" cy="398462"/>
          </a:xfrm>
          <a:prstGeom prst="rect">
            <a:avLst/>
          </a:prstGeom>
          <a:gradFill>
            <a:gsLst>
              <a:gs pos="71000">
                <a:schemeClr val="accent1">
                  <a:shade val="51000"/>
                  <a:satMod val="130000"/>
                </a:schemeClr>
              </a:gs>
              <a:gs pos="100000">
                <a:schemeClr val="accent1">
                  <a:shade val="93000"/>
                  <a:satMod val="130000"/>
                </a:schemeClr>
              </a:gs>
            </a:gsLst>
            <a:lin ang="162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>
            <a:sp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Промышленный парк «Волоконовский»</a:t>
            </a:r>
          </a:p>
        </p:txBody>
      </p:sp>
      <p:sp>
        <p:nvSpPr>
          <p:cNvPr id="51" name="Блок-схема: узел 50"/>
          <p:cNvSpPr/>
          <p:nvPr/>
        </p:nvSpPr>
        <p:spPr>
          <a:xfrm>
            <a:off x="6804025" y="4524375"/>
            <a:ext cx="114300" cy="107950"/>
          </a:xfrm>
          <a:prstGeom prst="flowChartConnector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2" name="Блок-схема: узел 51"/>
          <p:cNvSpPr/>
          <p:nvPr/>
        </p:nvSpPr>
        <p:spPr>
          <a:xfrm>
            <a:off x="4760913" y="2814638"/>
            <a:ext cx="114300" cy="106362"/>
          </a:xfrm>
          <a:prstGeom prst="flowChartConnector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3" name="Блок-схема: узел 52"/>
          <p:cNvSpPr/>
          <p:nvPr/>
        </p:nvSpPr>
        <p:spPr>
          <a:xfrm>
            <a:off x="2936875" y="4914900"/>
            <a:ext cx="114300" cy="115888"/>
          </a:xfrm>
          <a:prstGeom prst="flowChartConnector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4" name="Блок-схема: узел 53"/>
          <p:cNvSpPr/>
          <p:nvPr/>
        </p:nvSpPr>
        <p:spPr>
          <a:xfrm>
            <a:off x="3460750" y="4632325"/>
            <a:ext cx="114300" cy="114300"/>
          </a:xfrm>
          <a:prstGeom prst="flowChartConnector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5" name="Блок-схема: узел 54"/>
          <p:cNvSpPr/>
          <p:nvPr/>
        </p:nvSpPr>
        <p:spPr>
          <a:xfrm>
            <a:off x="398463" y="6167438"/>
            <a:ext cx="138112" cy="146050"/>
          </a:xfrm>
          <a:prstGeom prst="flowChartConnector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-247650" y="6040438"/>
            <a:ext cx="2155825" cy="600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формируемые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промышленные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 (индустриальные) парки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61913" y="765175"/>
            <a:ext cx="9031287" cy="69850"/>
          </a:xfrm>
          <a:prstGeom prst="rect">
            <a:avLst/>
          </a:prstGeom>
          <a:gradFill>
            <a:gsLst>
              <a:gs pos="0">
                <a:srgbClr val="0070C0"/>
              </a:gs>
              <a:gs pos="75000">
                <a:srgbClr val="0996FF"/>
              </a:gs>
              <a:gs pos="25000">
                <a:srgbClr val="0996FF"/>
              </a:gs>
              <a:gs pos="50000">
                <a:srgbClr val="1199FF"/>
              </a:gs>
              <a:gs pos="100000">
                <a:srgbClr val="0070C0"/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pic>
        <p:nvPicPr>
          <p:cNvPr id="64" name="Рисунок 63" descr="Герб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338" y="31750"/>
            <a:ext cx="619125" cy="736600"/>
          </a:xfrm>
          <a:prstGeom prst="rect">
            <a:avLst/>
          </a:prstGeom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5" name="TextBox 3"/>
          <p:cNvSpPr txBox="1">
            <a:spLocks noChangeArrowheads="1"/>
          </p:cNvSpPr>
          <p:nvPr/>
        </p:nvSpPr>
        <p:spPr bwMode="auto">
          <a:xfrm>
            <a:off x="939800" y="165100"/>
            <a:ext cx="8132763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П</a:t>
            </a:r>
            <a:r>
              <a:rPr lang="ru-RU" sz="1800" b="1" kern="0" dirty="0" smtClean="0">
                <a:latin typeface="Arial Black" pitchFamily="34" charset="0"/>
                <a:cs typeface="Arial" pitchFamily="34" charset="0"/>
              </a:rPr>
              <a:t>ространственное развитие Белгородской области</a:t>
            </a:r>
            <a:endParaRPr lang="ru-RU" sz="1800" b="1" kern="0" dirty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67627" name="Picture 9" descr="Picture4"/>
          <p:cNvPicPr>
            <a:picLocks noChangeAspect="1" noChangeArrowheads="1"/>
          </p:cNvPicPr>
          <p:nvPr/>
        </p:nvPicPr>
        <p:blipFill>
          <a:blip r:embed="rId6" cstate="print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3513" y="46038"/>
            <a:ext cx="6746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7067550" y="2560638"/>
            <a:ext cx="1831975" cy="396875"/>
          </a:xfrm>
          <a:prstGeom prst="rect">
            <a:avLst/>
          </a:prstGeom>
          <a:gradFill>
            <a:gsLst>
              <a:gs pos="100000">
                <a:srgbClr val="FF1515"/>
              </a:gs>
              <a:gs pos="40000">
                <a:srgbClr val="C40000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100" b="1">
                <a:solidFill>
                  <a:schemeClr val="bg1"/>
                </a:solidFill>
                <a:latin typeface="Arial"/>
                <a:cs typeface="Arial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white"/>
                </a:solidFill>
              </a:rPr>
              <a:t>Индустриальный парк «Котёл»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Прямоугольник 112"/>
          <p:cNvSpPr/>
          <p:nvPr/>
        </p:nvSpPr>
        <p:spPr>
          <a:xfrm>
            <a:off x="0" y="-122238"/>
            <a:ext cx="9163050" cy="69802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65000">
                <a:schemeClr val="bg1">
                  <a:lumMod val="9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61913" y="760413"/>
            <a:ext cx="9031287" cy="5908675"/>
          </a:xfrm>
          <a:prstGeom prst="rect">
            <a:avLst/>
          </a:prstGeom>
          <a:gradFill flip="none" rotWithShape="1">
            <a:gsLst>
              <a:gs pos="100000">
                <a:srgbClr val="BFD0EB"/>
              </a:gs>
              <a:gs pos="0">
                <a:srgbClr val="BFD0EB"/>
              </a:gs>
              <a:gs pos="65000">
                <a:schemeClr val="bg1"/>
              </a:gs>
              <a:gs pos="35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-7938" y="773113"/>
            <a:ext cx="9164638" cy="5895975"/>
          </a:xfrm>
          <a:prstGeom prst="rect">
            <a:avLst/>
          </a:prstGeom>
          <a:pattFill prst="narVert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68613" name="Picture 2" descr="C:\Users\bashtovoy\Desktop\Прогноз 2020\RoboticAr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 t="6119" r="20471" b="6174"/>
          <a:stretch>
            <a:fillRect/>
          </a:stretch>
        </p:blipFill>
        <p:spPr bwMode="auto">
          <a:xfrm>
            <a:off x="-36513" y="788988"/>
            <a:ext cx="2573338" cy="293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4" descr="C:\Users\bashtovoy\Desktop\Безимени-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963" y="758825"/>
            <a:ext cx="3711575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" name="Прямоугольник 113"/>
          <p:cNvSpPr/>
          <p:nvPr/>
        </p:nvSpPr>
        <p:spPr>
          <a:xfrm>
            <a:off x="5965825" y="2060575"/>
            <a:ext cx="527050" cy="1809750"/>
          </a:xfrm>
          <a:prstGeom prst="rect">
            <a:avLst/>
          </a:prstGeom>
          <a:pattFill prst="narVert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68616" name="Picture 2" descr="http://regsmi.ru/wp-content/uploads/2018/05/Globu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3768725"/>
            <a:ext cx="4711700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7" name="Picture 2" descr="D:\Rab_DER\! DER\Слайды\! Итоговые\Точка кипения стратегия 01_2019\Безимени-2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0963" y="3810000"/>
            <a:ext cx="4270376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" name="Прямоугольник 158"/>
          <p:cNvSpPr/>
          <p:nvPr/>
        </p:nvSpPr>
        <p:spPr>
          <a:xfrm>
            <a:off x="-17463" y="755650"/>
            <a:ext cx="9170988" cy="591343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61913" y="0"/>
            <a:ext cx="9024937" cy="760413"/>
          </a:xfrm>
          <a:prstGeom prst="rect">
            <a:avLst/>
          </a:prstGeom>
          <a:gradFill flip="none" rotWithShape="1">
            <a:gsLst>
              <a:gs pos="35000">
                <a:sysClr val="window" lastClr="FFFFFF">
                  <a:alpha val="95000"/>
                </a:sysClr>
              </a:gs>
              <a:gs pos="100000">
                <a:srgbClr val="E7E6E6">
                  <a:lumMod val="90000"/>
                </a:srgbClr>
              </a:gs>
              <a:gs pos="0">
                <a:srgbClr val="E7E6E6">
                  <a:lumMod val="90000"/>
                </a:srgbClr>
              </a:gs>
              <a:gs pos="65000">
                <a:sysClr val="window" lastClr="FFFFFF">
                  <a:alpha val="95000"/>
                </a:sys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81" name="Прямая соединительная линия 80"/>
          <p:cNvCxnSpPr/>
          <p:nvPr/>
        </p:nvCxnSpPr>
        <p:spPr>
          <a:xfrm>
            <a:off x="2916238" y="4278313"/>
            <a:ext cx="0" cy="2395537"/>
          </a:xfrm>
          <a:prstGeom prst="line">
            <a:avLst/>
          </a:prstGeom>
          <a:ln w="82550">
            <a:solidFill>
              <a:srgbClr val="0062A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0" name="Rectangle 3"/>
          <p:cNvSpPr>
            <a:spLocks noChangeArrowheads="1"/>
          </p:cNvSpPr>
          <p:nvPr/>
        </p:nvSpPr>
        <p:spPr bwMode="auto">
          <a:xfrm>
            <a:off x="5973763" y="2693988"/>
            <a:ext cx="3206750" cy="3975100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74613" y="800100"/>
            <a:ext cx="2393950" cy="559593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2778125" y="788988"/>
            <a:ext cx="6194425" cy="559593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0" name="Скругленный прямоугольник 25"/>
          <p:cNvSpPr>
            <a:spLocks noChangeArrowheads="1"/>
          </p:cNvSpPr>
          <p:nvPr/>
        </p:nvSpPr>
        <p:spPr bwMode="auto">
          <a:xfrm>
            <a:off x="6178550" y="2779713"/>
            <a:ext cx="2708275" cy="5000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2C5D9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Государственные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институты развития</a:t>
            </a:r>
          </a:p>
        </p:txBody>
      </p:sp>
      <p:grpSp>
        <p:nvGrpSpPr>
          <p:cNvPr id="68625" name="Группа 35"/>
          <p:cNvGrpSpPr>
            <a:grpSpLocks/>
          </p:cNvGrpSpPr>
          <p:nvPr/>
        </p:nvGrpSpPr>
        <p:grpSpPr bwMode="auto">
          <a:xfrm>
            <a:off x="6046788" y="4475163"/>
            <a:ext cx="2706687" cy="314325"/>
            <a:chOff x="5154381" y="2162371"/>
            <a:chExt cx="2707064" cy="450643"/>
          </a:xfrm>
        </p:grpSpPr>
        <p:sp>
          <p:nvSpPr>
            <p:cNvPr id="68699" name="Прямоугольник 12"/>
            <p:cNvSpPr>
              <a:spLocks noChangeArrowheads="1"/>
            </p:cNvSpPr>
            <p:nvPr/>
          </p:nvSpPr>
          <p:spPr bwMode="auto">
            <a:xfrm>
              <a:off x="5904430" y="2184559"/>
              <a:ext cx="1957015" cy="380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ru-RU" sz="1100" b="1">
                  <a:solidFill>
                    <a:srgbClr val="000000"/>
                  </a:solidFill>
                  <a:latin typeface="Arial" charset="0"/>
                </a:rPr>
                <a:t>АО «Российский </a:t>
              </a:r>
            </a:p>
            <a:p>
              <a:pPr>
                <a:lnSpc>
                  <a:spcPct val="85000"/>
                </a:lnSpc>
              </a:pPr>
              <a:r>
                <a:rPr lang="ru-RU" sz="1100" b="1">
                  <a:solidFill>
                    <a:srgbClr val="000000"/>
                  </a:solidFill>
                  <a:latin typeface="Arial" charset="0"/>
                </a:rPr>
                <a:t>экспортный центр»</a:t>
              </a:r>
            </a:p>
          </p:txBody>
        </p:sp>
        <p:pic>
          <p:nvPicPr>
            <p:cNvPr id="4117" name="Picture 21" descr="http://xn--h1aax.xn--p1ai/upload/iblock/4e8/4e82aa4e40e20d5c9a2f723f429e8619.png"/>
            <p:cNvPicPr>
              <a:picLocks noChangeAspect="1" noChangeArrowheads="1"/>
            </p:cNvPicPr>
            <p:nvPr/>
          </p:nvPicPr>
          <p:blipFill rotWithShape="1">
            <a:blip r:embed="rId8"/>
            <a:srcRect r="44895"/>
            <a:stretch/>
          </p:blipFill>
          <p:spPr bwMode="auto">
            <a:xfrm>
              <a:off x="5154381" y="2162371"/>
              <a:ext cx="749404" cy="45064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8626" name="Группа 36"/>
          <p:cNvGrpSpPr>
            <a:grpSpLocks/>
          </p:cNvGrpSpPr>
          <p:nvPr/>
        </p:nvGrpSpPr>
        <p:grpSpPr bwMode="auto">
          <a:xfrm>
            <a:off x="6065838" y="3403600"/>
            <a:ext cx="3032125" cy="361950"/>
            <a:chOff x="5275779" y="2755176"/>
            <a:chExt cx="2889670" cy="459023"/>
          </a:xfrm>
        </p:grpSpPr>
        <p:sp>
          <p:nvSpPr>
            <p:cNvPr id="68697" name="Прямоугольник 145"/>
            <p:cNvSpPr>
              <a:spLocks noChangeArrowheads="1"/>
            </p:cNvSpPr>
            <p:nvPr/>
          </p:nvSpPr>
          <p:spPr bwMode="auto">
            <a:xfrm>
              <a:off x="5855349" y="2806550"/>
              <a:ext cx="2310100" cy="380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ru-RU" sz="1100" b="1">
                  <a:solidFill>
                    <a:srgbClr val="000000"/>
                  </a:solidFill>
                  <a:latin typeface="Arial" charset="0"/>
                </a:rPr>
                <a:t>ФГАУ «Российский фонд технологического развития»</a:t>
              </a:r>
            </a:p>
          </p:txBody>
        </p:sp>
        <p:pic>
          <p:nvPicPr>
            <p:cNvPr id="4119" name="Picture 23" descr="http://mo-smr.ru/wp-content/uploads/2016/02/photo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275779" y="2755176"/>
              <a:ext cx="458413" cy="45902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Блок-схема: узел 2"/>
          <p:cNvSpPr>
            <a:spLocks noChangeAspect="1"/>
          </p:cNvSpPr>
          <p:nvPr/>
        </p:nvSpPr>
        <p:spPr>
          <a:xfrm>
            <a:off x="1107364" y="1864021"/>
            <a:ext cx="2884944" cy="2884944"/>
          </a:xfrm>
          <a:prstGeom prst="flowChartConnector">
            <a:avLst/>
          </a:prstGeom>
          <a:gradFill flip="none" rotWithShape="1">
            <a:gsLst>
              <a:gs pos="77000">
                <a:schemeClr val="tx1">
                  <a:lumMod val="65000"/>
                  <a:lumOff val="35000"/>
                </a:schemeClr>
              </a:gs>
              <a:gs pos="53000">
                <a:schemeClr val="tx1">
                  <a:lumMod val="65000"/>
                  <a:lumOff val="35000"/>
                </a:schemeClr>
              </a:gs>
              <a:gs pos="64000">
                <a:schemeClr val="bg1">
                  <a:lumMod val="6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5" name="Блок-схема: узел 74"/>
          <p:cNvSpPr>
            <a:spLocks noChangeAspect="1"/>
          </p:cNvSpPr>
          <p:nvPr/>
        </p:nvSpPr>
        <p:spPr>
          <a:xfrm>
            <a:off x="1259632" y="1978930"/>
            <a:ext cx="2641380" cy="2641380"/>
          </a:xfrm>
          <a:prstGeom prst="flowChartConnector">
            <a:avLst/>
          </a:prstGeom>
          <a:gradFill flip="none" rotWithShape="1">
            <a:gsLst>
              <a:gs pos="100000">
                <a:srgbClr val="002060"/>
              </a:gs>
              <a:gs pos="0">
                <a:srgbClr val="8FA4FF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6" name="Блок-схема: узел 75"/>
          <p:cNvSpPr>
            <a:spLocks noChangeAspect="1"/>
          </p:cNvSpPr>
          <p:nvPr/>
        </p:nvSpPr>
        <p:spPr>
          <a:xfrm>
            <a:off x="1331532" y="2060428"/>
            <a:ext cx="2478384" cy="2478384"/>
          </a:xfrm>
          <a:prstGeom prst="flowChartConnector">
            <a:avLst/>
          </a:prstGeom>
          <a:gradFill>
            <a:gsLst>
              <a:gs pos="77000">
                <a:schemeClr val="bg1">
                  <a:lumMod val="95000"/>
                </a:schemeClr>
              </a:gs>
              <a:gs pos="5300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7" name="Блок-схема: узел 76"/>
          <p:cNvSpPr>
            <a:spLocks noChangeAspect="1"/>
          </p:cNvSpPr>
          <p:nvPr/>
        </p:nvSpPr>
        <p:spPr>
          <a:xfrm>
            <a:off x="1415581" y="2133004"/>
            <a:ext cx="2311633" cy="2311633"/>
          </a:xfrm>
          <a:prstGeom prst="flowChartConnector">
            <a:avLst/>
          </a:prstGeom>
          <a:gradFill>
            <a:gsLst>
              <a:gs pos="48000">
                <a:srgbClr val="0070C0"/>
              </a:gs>
              <a:gs pos="93000">
                <a:srgbClr val="003BB0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flipH="1">
            <a:off x="2587625" y="760413"/>
            <a:ext cx="20638" cy="1808162"/>
          </a:xfrm>
          <a:prstGeom prst="line">
            <a:avLst/>
          </a:prstGeom>
          <a:ln w="82550">
            <a:solidFill>
              <a:srgbClr val="AA3F3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/>
          <p:cNvCxnSpPr/>
          <p:nvPr/>
        </p:nvCxnSpPr>
        <p:spPr>
          <a:xfrm flipH="1">
            <a:off x="-55563" y="3797300"/>
            <a:ext cx="2016126" cy="0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90" name="Picture 2" descr="C:\Users\bashtovoy\Desktop\Прогноз 2020\9cR5ko5bi.png"/>
          <p:cNvPicPr>
            <a:picLocks noChangeAspect="1" noChangeArrowheads="1"/>
          </p:cNvPicPr>
          <p:nvPr/>
        </p:nvPicPr>
        <p:blipFill>
          <a:blip r:embed="rId10">
            <a:biLevel thresh="25000"/>
          </a:blip>
          <a:srcRect/>
          <a:stretch>
            <a:fillRect/>
          </a:stretch>
        </p:blipFill>
        <p:spPr bwMode="auto">
          <a:xfrm rot="7365601">
            <a:off x="1528763" y="2205038"/>
            <a:ext cx="2203450" cy="22034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Прямоугольник 91"/>
          <p:cNvSpPr/>
          <p:nvPr/>
        </p:nvSpPr>
        <p:spPr>
          <a:xfrm rot="1109718">
            <a:off x="2094811" y="2634909"/>
            <a:ext cx="1197547" cy="957030"/>
          </a:xfrm>
          <a:prstGeom prst="rect">
            <a:avLst/>
          </a:prstGeom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Arial"/>
                <a:cs typeface="Arial" pitchFamily="34" charset="0"/>
              </a:rPr>
              <a:t>Развитие</a:t>
            </a:r>
          </a:p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Arial"/>
                <a:cs typeface="Arial" pitchFamily="34" charset="0"/>
              </a:rPr>
              <a:t>технологий</a:t>
            </a:r>
          </a:p>
        </p:txBody>
      </p:sp>
      <p:pic>
        <p:nvPicPr>
          <p:cNvPr id="88" name="Picture 2" descr="C:\Users\bashtovoy\Desktop\Прогноз 2020\9cR5ko5bi.png"/>
          <p:cNvPicPr>
            <a:picLocks noChangeAspect="1" noChangeArrowheads="1"/>
          </p:cNvPicPr>
          <p:nvPr/>
        </p:nvPicPr>
        <p:blipFill>
          <a:blip r:embed="rId11">
            <a:biLevel thresh="25000"/>
          </a:blip>
          <a:srcRect/>
          <a:stretch>
            <a:fillRect/>
          </a:stretch>
        </p:blipFill>
        <p:spPr bwMode="auto">
          <a:xfrm rot="971743">
            <a:off x="1423988" y="2197100"/>
            <a:ext cx="2203450" cy="2205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2" name="Прямая соединительная линия 101"/>
          <p:cNvCxnSpPr/>
          <p:nvPr/>
        </p:nvCxnSpPr>
        <p:spPr>
          <a:xfrm flipH="1">
            <a:off x="3541713" y="3797300"/>
            <a:ext cx="2424112" cy="0"/>
          </a:xfrm>
          <a:prstGeom prst="line">
            <a:avLst/>
          </a:prstGeom>
          <a:ln w="82550">
            <a:solidFill>
              <a:srgbClr val="0062A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89" name="Picture 2" descr="C:\Users\bashtovoy\Desktop\Прогноз 2020\9cR5ko5bi.png"/>
          <p:cNvPicPr>
            <a:picLocks noChangeAspect="1" noChangeArrowheads="1"/>
          </p:cNvPicPr>
          <p:nvPr/>
        </p:nvPicPr>
        <p:blipFill>
          <a:blip r:embed="rId12">
            <a:grayscl/>
            <a:biLevel thresh="50000"/>
          </a:blip>
          <a:srcRect/>
          <a:stretch>
            <a:fillRect/>
          </a:stretch>
        </p:blipFill>
        <p:spPr bwMode="auto">
          <a:xfrm rot="13970495">
            <a:off x="1519238" y="2201863"/>
            <a:ext cx="2203450" cy="22034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Прямоугольник 92"/>
          <p:cNvSpPr/>
          <p:nvPr/>
        </p:nvSpPr>
        <p:spPr>
          <a:xfrm rot="7336116">
            <a:off x="2237623" y="3051407"/>
            <a:ext cx="1197547" cy="828270"/>
          </a:xfrm>
          <a:prstGeom prst="rect">
            <a:avLst/>
          </a:prstGeom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Arial"/>
                <a:cs typeface="Arial" pitchFamily="34" charset="0"/>
              </a:rPr>
              <a:t>Поддержка</a:t>
            </a:r>
          </a:p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Arial"/>
                <a:cs typeface="Arial" pitchFamily="34" charset="0"/>
              </a:rPr>
              <a:t> экспорта</a:t>
            </a:r>
          </a:p>
        </p:txBody>
      </p:sp>
      <p:grpSp>
        <p:nvGrpSpPr>
          <p:cNvPr id="68647" name="Группа 33"/>
          <p:cNvGrpSpPr>
            <a:grpSpLocks/>
          </p:cNvGrpSpPr>
          <p:nvPr/>
        </p:nvGrpSpPr>
        <p:grpSpPr bwMode="auto">
          <a:xfrm>
            <a:off x="6188075" y="3889375"/>
            <a:ext cx="2867025" cy="422275"/>
            <a:chOff x="6351490" y="7282760"/>
            <a:chExt cx="2867144" cy="571708"/>
          </a:xfrm>
        </p:grpSpPr>
        <p:pic>
          <p:nvPicPr>
            <p:cNvPr id="4127" name="Picture 31" descr="http://steelup.ru/assets/images/logo-polnoe.png"/>
            <p:cNvPicPr>
              <a:picLocks noChangeAspect="1" noChangeArrowheads="1"/>
            </p:cNvPicPr>
            <p:nvPr/>
          </p:nvPicPr>
          <p:blipFill rotWithShape="1">
            <a:blip r:embed="rId13"/>
            <a:srcRect r="80751" b="37887"/>
            <a:stretch/>
          </p:blipFill>
          <p:spPr bwMode="auto">
            <a:xfrm>
              <a:off x="6351490" y="7282760"/>
              <a:ext cx="450869" cy="57170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696" name="Прямоугольник 29"/>
            <p:cNvSpPr>
              <a:spLocks noChangeArrowheads="1"/>
            </p:cNvSpPr>
            <p:nvPr/>
          </p:nvSpPr>
          <p:spPr bwMode="auto">
            <a:xfrm>
              <a:off x="6930738" y="7290236"/>
              <a:ext cx="228789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ru-RU" sz="1100" b="1">
                  <a:solidFill>
                    <a:srgbClr val="000000"/>
                  </a:solidFill>
                  <a:latin typeface="Arial" charset="0"/>
                </a:rPr>
                <a:t>АНО «Агентство по </a:t>
              </a:r>
            </a:p>
            <a:p>
              <a:r>
                <a:rPr lang="ru-RU" sz="1100" b="1">
                  <a:solidFill>
                    <a:srgbClr val="000000"/>
                  </a:solidFill>
                  <a:latin typeface="Arial" charset="0"/>
                </a:rPr>
                <a:t>технологическому развитию»</a:t>
              </a:r>
            </a:p>
          </p:txBody>
        </p:sp>
      </p:grpSp>
      <p:sp>
        <p:nvSpPr>
          <p:cNvPr id="68648" name="Прямоугольник 141"/>
          <p:cNvSpPr>
            <a:spLocks noChangeArrowheads="1"/>
          </p:cNvSpPr>
          <p:nvPr/>
        </p:nvSpPr>
        <p:spPr bwMode="auto">
          <a:xfrm>
            <a:off x="1049338" y="847725"/>
            <a:ext cx="1266825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1">
                <a:solidFill>
                  <a:srgbClr val="002060"/>
                </a:solidFill>
                <a:latin typeface="Arial" charset="0"/>
              </a:rPr>
              <a:t>Бережливое </a:t>
            </a:r>
          </a:p>
          <a:p>
            <a:pPr>
              <a:lnSpc>
                <a:spcPct val="90000"/>
              </a:lnSpc>
            </a:pPr>
            <a:r>
              <a:rPr lang="ru-RU" sz="1200" b="1">
                <a:solidFill>
                  <a:srgbClr val="002060"/>
                </a:solidFill>
                <a:latin typeface="Arial" charset="0"/>
              </a:rPr>
              <a:t>производство</a:t>
            </a:r>
          </a:p>
        </p:txBody>
      </p:sp>
      <p:sp>
        <p:nvSpPr>
          <p:cNvPr id="68649" name="Прямоугольник 142"/>
          <p:cNvSpPr>
            <a:spLocks noChangeArrowheads="1"/>
          </p:cNvSpPr>
          <p:nvPr/>
        </p:nvSpPr>
        <p:spPr bwMode="auto">
          <a:xfrm>
            <a:off x="708025" y="1370013"/>
            <a:ext cx="1479550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1">
                <a:solidFill>
                  <a:srgbClr val="002060"/>
                </a:solidFill>
                <a:latin typeface="Arial" charset="0"/>
              </a:rPr>
              <a:t>Системы </a:t>
            </a:r>
          </a:p>
          <a:p>
            <a:pPr>
              <a:lnSpc>
                <a:spcPct val="90000"/>
              </a:lnSpc>
            </a:pPr>
            <a:r>
              <a:rPr lang="ru-RU" sz="1200" b="1">
                <a:solidFill>
                  <a:srgbClr val="002060"/>
                </a:solidFill>
                <a:latin typeface="Arial" charset="0"/>
              </a:rPr>
              <a:t>управления качеством</a:t>
            </a:r>
          </a:p>
        </p:txBody>
      </p:sp>
      <p:sp>
        <p:nvSpPr>
          <p:cNvPr id="68650" name="Прямоугольник 143"/>
          <p:cNvSpPr>
            <a:spLocks noChangeArrowheads="1"/>
          </p:cNvSpPr>
          <p:nvPr/>
        </p:nvSpPr>
        <p:spPr bwMode="auto">
          <a:xfrm>
            <a:off x="323850" y="2030413"/>
            <a:ext cx="1449388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1">
                <a:solidFill>
                  <a:srgbClr val="002060"/>
                </a:solidFill>
                <a:latin typeface="Arial" charset="0"/>
              </a:rPr>
              <a:t>Промышленный</a:t>
            </a:r>
          </a:p>
          <a:p>
            <a:pPr>
              <a:lnSpc>
                <a:spcPct val="90000"/>
              </a:lnSpc>
            </a:pPr>
            <a:r>
              <a:rPr lang="ru-RU" sz="1200" b="1">
                <a:solidFill>
                  <a:srgbClr val="002060"/>
                </a:solidFill>
                <a:latin typeface="Arial" charset="0"/>
              </a:rPr>
              <a:t>«интернет </a:t>
            </a:r>
            <a:endParaRPr lang="en-US" sz="1200" b="1">
              <a:solidFill>
                <a:srgbClr val="002060"/>
              </a:solidFill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ru-RU" sz="1200" b="1">
                <a:solidFill>
                  <a:srgbClr val="002060"/>
                </a:solidFill>
                <a:latin typeface="Arial" charset="0"/>
              </a:rPr>
              <a:t>вещей»</a:t>
            </a:r>
          </a:p>
        </p:txBody>
      </p:sp>
      <p:sp>
        <p:nvSpPr>
          <p:cNvPr id="68651" name="Прямоугольник 146"/>
          <p:cNvSpPr>
            <a:spLocks noChangeArrowheads="1"/>
          </p:cNvSpPr>
          <p:nvPr/>
        </p:nvSpPr>
        <p:spPr bwMode="auto">
          <a:xfrm>
            <a:off x="3602038" y="1654175"/>
            <a:ext cx="211613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1">
                <a:solidFill>
                  <a:srgbClr val="002060"/>
                </a:solidFill>
                <a:latin typeface="Arial" charset="0"/>
              </a:rPr>
              <a:t>Создание новых высокотехнологичных предприятий</a:t>
            </a:r>
          </a:p>
        </p:txBody>
      </p:sp>
      <p:sp>
        <p:nvSpPr>
          <p:cNvPr id="68652" name="Прямоугольник 147"/>
          <p:cNvSpPr>
            <a:spLocks noChangeArrowheads="1"/>
          </p:cNvSpPr>
          <p:nvPr/>
        </p:nvSpPr>
        <p:spPr bwMode="auto">
          <a:xfrm>
            <a:off x="2933700" y="849313"/>
            <a:ext cx="22860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1">
                <a:solidFill>
                  <a:srgbClr val="002060"/>
                </a:solidFill>
                <a:latin typeface="Arial" charset="0"/>
              </a:rPr>
              <a:t>Поиск и внедрение </a:t>
            </a:r>
          </a:p>
          <a:p>
            <a:pPr>
              <a:lnSpc>
                <a:spcPct val="90000"/>
              </a:lnSpc>
            </a:pPr>
            <a:r>
              <a:rPr lang="ru-RU" sz="1200" b="1">
                <a:solidFill>
                  <a:srgbClr val="002060"/>
                </a:solidFill>
                <a:latin typeface="Arial" charset="0"/>
              </a:rPr>
              <a:t>технологических </a:t>
            </a:r>
          </a:p>
          <a:p>
            <a:pPr>
              <a:lnSpc>
                <a:spcPct val="90000"/>
              </a:lnSpc>
            </a:pPr>
            <a:r>
              <a:rPr lang="ru-RU" sz="1200" b="1">
                <a:solidFill>
                  <a:srgbClr val="002060"/>
                </a:solidFill>
                <a:latin typeface="Arial" charset="0"/>
              </a:rPr>
              <a:t>решений мирового уровня</a:t>
            </a:r>
          </a:p>
        </p:txBody>
      </p:sp>
      <p:sp>
        <p:nvSpPr>
          <p:cNvPr id="68653" name="Прямоугольник 148"/>
          <p:cNvSpPr>
            <a:spLocks noChangeArrowheads="1"/>
          </p:cNvSpPr>
          <p:nvPr/>
        </p:nvSpPr>
        <p:spPr bwMode="auto">
          <a:xfrm>
            <a:off x="4125913" y="2451100"/>
            <a:ext cx="201771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1">
                <a:solidFill>
                  <a:srgbClr val="002060"/>
                </a:solidFill>
                <a:latin typeface="Arial" charset="0"/>
              </a:rPr>
              <a:t>Локализация </a:t>
            </a:r>
          </a:p>
          <a:p>
            <a:pPr>
              <a:lnSpc>
                <a:spcPct val="90000"/>
              </a:lnSpc>
            </a:pPr>
            <a:r>
              <a:rPr lang="ru-RU" sz="1200" b="1">
                <a:solidFill>
                  <a:srgbClr val="002060"/>
                </a:solidFill>
                <a:latin typeface="Arial" charset="0"/>
              </a:rPr>
              <a:t>лучших технологий на </a:t>
            </a:r>
          </a:p>
          <a:p>
            <a:pPr>
              <a:lnSpc>
                <a:spcPct val="90000"/>
              </a:lnSpc>
            </a:pPr>
            <a:r>
              <a:rPr lang="ru-RU" sz="1200" b="1">
                <a:solidFill>
                  <a:srgbClr val="002060"/>
                </a:solidFill>
                <a:latin typeface="Arial" charset="0"/>
              </a:rPr>
              <a:t>предприятиях региона</a:t>
            </a:r>
          </a:p>
        </p:txBody>
      </p:sp>
      <p:sp>
        <p:nvSpPr>
          <p:cNvPr id="58" name="AutoShape 4"/>
          <p:cNvSpPr>
            <a:spLocks noChangeAspect="1" noChangeArrowheads="1"/>
          </p:cNvSpPr>
          <p:nvPr/>
        </p:nvSpPr>
        <p:spPr bwMode="auto">
          <a:xfrm>
            <a:off x="2700338" y="981075"/>
            <a:ext cx="192087" cy="287338"/>
          </a:xfrm>
          <a:prstGeom prst="flowChartDecision">
            <a:avLst/>
          </a:prstGeom>
          <a:gradFill>
            <a:gsLst>
              <a:gs pos="0">
                <a:srgbClr val="AA3F3C"/>
              </a:gs>
              <a:gs pos="80000">
                <a:srgbClr val="C00000"/>
              </a:gs>
              <a:gs pos="100000">
                <a:srgbClr val="C00000"/>
              </a:gs>
            </a:gsLst>
          </a:gradFill>
          <a:ln>
            <a:solidFill>
              <a:srgbClr val="AA3F3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1" name="AutoShape 4"/>
          <p:cNvSpPr>
            <a:spLocks noChangeAspect="1" noChangeArrowheads="1"/>
          </p:cNvSpPr>
          <p:nvPr/>
        </p:nvSpPr>
        <p:spPr bwMode="auto">
          <a:xfrm>
            <a:off x="112713" y="2165350"/>
            <a:ext cx="192087" cy="288925"/>
          </a:xfrm>
          <a:prstGeom prst="flowChartDecision">
            <a:avLst/>
          </a:prstGeom>
          <a:gradFill>
            <a:gsLst>
              <a:gs pos="0">
                <a:schemeClr val="accent1">
                  <a:shade val="51000"/>
                  <a:satMod val="130000"/>
                </a:schemeClr>
              </a:gs>
              <a:gs pos="50000">
                <a:srgbClr val="4682CA"/>
              </a:gs>
              <a:gs pos="100000">
                <a:srgbClr val="4684CE"/>
              </a:gs>
            </a:gsLst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2" name="AutoShape 4"/>
          <p:cNvSpPr>
            <a:spLocks noChangeAspect="1" noChangeArrowheads="1"/>
          </p:cNvSpPr>
          <p:nvPr/>
        </p:nvSpPr>
        <p:spPr bwMode="auto">
          <a:xfrm>
            <a:off x="800100" y="892175"/>
            <a:ext cx="212725" cy="317500"/>
          </a:xfrm>
          <a:prstGeom prst="flowChartDecision">
            <a:avLst/>
          </a:prstGeom>
          <a:gradFill>
            <a:gsLst>
              <a:gs pos="0">
                <a:schemeClr val="accent1">
                  <a:shade val="51000"/>
                  <a:satMod val="130000"/>
                </a:schemeClr>
              </a:gs>
              <a:gs pos="50000">
                <a:srgbClr val="4682CA"/>
              </a:gs>
              <a:gs pos="100000">
                <a:srgbClr val="4684CE"/>
              </a:gs>
            </a:gsLst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3" name="AutoShape 4"/>
          <p:cNvSpPr>
            <a:spLocks noChangeAspect="1" noChangeArrowheads="1"/>
          </p:cNvSpPr>
          <p:nvPr/>
        </p:nvSpPr>
        <p:spPr bwMode="auto">
          <a:xfrm>
            <a:off x="463550" y="1531938"/>
            <a:ext cx="192088" cy="287337"/>
          </a:xfrm>
          <a:prstGeom prst="flowChartDecision">
            <a:avLst/>
          </a:prstGeom>
          <a:gradFill>
            <a:gsLst>
              <a:gs pos="0">
                <a:schemeClr val="accent1">
                  <a:shade val="51000"/>
                  <a:satMod val="130000"/>
                </a:schemeClr>
              </a:gs>
              <a:gs pos="50000">
                <a:srgbClr val="4682CA"/>
              </a:gs>
              <a:gs pos="100000">
                <a:srgbClr val="4684CE"/>
              </a:gs>
            </a:gsLst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4" name="AutoShape 4"/>
          <p:cNvSpPr>
            <a:spLocks noChangeAspect="1" noChangeArrowheads="1"/>
          </p:cNvSpPr>
          <p:nvPr/>
        </p:nvSpPr>
        <p:spPr bwMode="auto">
          <a:xfrm>
            <a:off x="3348038" y="1781175"/>
            <a:ext cx="192087" cy="287338"/>
          </a:xfrm>
          <a:prstGeom prst="flowChartDecision">
            <a:avLst/>
          </a:prstGeom>
          <a:gradFill>
            <a:gsLst>
              <a:gs pos="0">
                <a:srgbClr val="AA3F3C"/>
              </a:gs>
              <a:gs pos="80000">
                <a:srgbClr val="C00000"/>
              </a:gs>
              <a:gs pos="100000">
                <a:srgbClr val="C00000"/>
              </a:gs>
            </a:gsLst>
          </a:gradFill>
          <a:ln>
            <a:solidFill>
              <a:srgbClr val="AA3F3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5" name="AutoShape 4"/>
          <p:cNvSpPr>
            <a:spLocks noChangeAspect="1" noChangeArrowheads="1"/>
          </p:cNvSpPr>
          <p:nvPr/>
        </p:nvSpPr>
        <p:spPr bwMode="auto">
          <a:xfrm>
            <a:off x="3922713" y="2601913"/>
            <a:ext cx="193675" cy="287337"/>
          </a:xfrm>
          <a:prstGeom prst="flowChartDecision">
            <a:avLst/>
          </a:prstGeom>
          <a:gradFill>
            <a:gsLst>
              <a:gs pos="0">
                <a:srgbClr val="AA3F3C"/>
              </a:gs>
              <a:gs pos="80000">
                <a:srgbClr val="C00000"/>
              </a:gs>
              <a:gs pos="100000">
                <a:srgbClr val="C00000"/>
              </a:gs>
            </a:gsLst>
          </a:gradFill>
          <a:ln>
            <a:solidFill>
              <a:srgbClr val="AA3F3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8660" name="Text Box 24"/>
          <p:cNvSpPr txBox="1">
            <a:spLocks noChangeArrowheads="1"/>
          </p:cNvSpPr>
          <p:nvPr/>
        </p:nvSpPr>
        <p:spPr bwMode="auto">
          <a:xfrm>
            <a:off x="-44450" y="3929063"/>
            <a:ext cx="1400175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10" rIns="91418" bIns="4571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sz="1200" b="1">
                <a:solidFill>
                  <a:srgbClr val="002060"/>
                </a:solidFill>
                <a:latin typeface="Arial" charset="0"/>
              </a:rPr>
              <a:t>Промышленное производство</a:t>
            </a:r>
          </a:p>
        </p:txBody>
      </p:sp>
      <p:graphicFrame>
        <p:nvGraphicFramePr>
          <p:cNvPr id="68661" name="Объект 45"/>
          <p:cNvGraphicFramePr>
            <a:graphicFrameLocks noChangeAspect="1"/>
          </p:cNvGraphicFramePr>
          <p:nvPr/>
        </p:nvGraphicFramePr>
        <p:xfrm>
          <a:off x="269875" y="4862513"/>
          <a:ext cx="2378075" cy="188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19" r:id="rId15" imgW="2377646" imgH="1877731" progId="Excel.Chart.8">
                  <p:embed/>
                </p:oleObj>
              </mc:Choice>
              <mc:Fallback>
                <p:oleObj r:id="rId15" imgW="2377646" imgH="1877731" progId="Excel.Chart.8">
                  <p:embed/>
                  <p:pic>
                    <p:nvPicPr>
                      <p:cNvPr id="0" name="Объект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875" y="4862513"/>
                        <a:ext cx="2378075" cy="1882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62" name="Text Box 56"/>
          <p:cNvSpPr txBox="1">
            <a:spLocks noChangeArrowheads="1"/>
          </p:cNvSpPr>
          <p:nvPr/>
        </p:nvSpPr>
        <p:spPr bwMode="auto">
          <a:xfrm>
            <a:off x="1163638" y="5776913"/>
            <a:ext cx="73342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10" rIns="91418" bIns="4571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sz="1000" b="1">
                <a:solidFill>
                  <a:srgbClr val="000000"/>
                </a:solidFill>
                <a:latin typeface="Arial" charset="0"/>
              </a:rPr>
              <a:t>млрд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sz="1000" b="1">
                <a:solidFill>
                  <a:srgbClr val="000000"/>
                </a:solidFill>
                <a:latin typeface="Arial" charset="0"/>
              </a:rPr>
              <a:t>рублей</a:t>
            </a:r>
          </a:p>
        </p:txBody>
      </p:sp>
      <p:sp>
        <p:nvSpPr>
          <p:cNvPr id="78" name="Freeform 28"/>
          <p:cNvSpPr>
            <a:spLocks noChangeAspect="1"/>
          </p:cNvSpPr>
          <p:nvPr/>
        </p:nvSpPr>
        <p:spPr bwMode="auto">
          <a:xfrm rot="11271980" flipH="1">
            <a:off x="1155700" y="5292725"/>
            <a:ext cx="658813" cy="733425"/>
          </a:xfrm>
          <a:custGeom>
            <a:avLst/>
            <a:gdLst>
              <a:gd name="T0" fmla="*/ 32 w 590"/>
              <a:gd name="T1" fmla="*/ 0 h 586"/>
              <a:gd name="T2" fmla="*/ 530 w 590"/>
              <a:gd name="T3" fmla="*/ 428 h 586"/>
              <a:gd name="T4" fmla="*/ 590 w 590"/>
              <a:gd name="T5" fmla="*/ 394 h 586"/>
              <a:gd name="T6" fmla="*/ 532 w 590"/>
              <a:gd name="T7" fmla="*/ 586 h 586"/>
              <a:gd name="T8" fmla="*/ 308 w 590"/>
              <a:gd name="T9" fmla="*/ 562 h 586"/>
              <a:gd name="T10" fmla="*/ 372 w 590"/>
              <a:gd name="T11" fmla="*/ 524 h 586"/>
              <a:gd name="T12" fmla="*/ 0 w 590"/>
              <a:gd name="T13" fmla="*/ 278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90" h="586">
                <a:moveTo>
                  <a:pt x="32" y="0"/>
                </a:moveTo>
                <a:cubicBezTo>
                  <a:pt x="32" y="0"/>
                  <a:pt x="260" y="58"/>
                  <a:pt x="530" y="428"/>
                </a:cubicBezTo>
                <a:cubicBezTo>
                  <a:pt x="560" y="411"/>
                  <a:pt x="590" y="394"/>
                  <a:pt x="590" y="394"/>
                </a:cubicBezTo>
                <a:lnTo>
                  <a:pt x="532" y="586"/>
                </a:lnTo>
                <a:lnTo>
                  <a:pt x="308" y="562"/>
                </a:lnTo>
                <a:cubicBezTo>
                  <a:pt x="308" y="562"/>
                  <a:pt x="340" y="543"/>
                  <a:pt x="372" y="524"/>
                </a:cubicBezTo>
                <a:cubicBezTo>
                  <a:pt x="190" y="306"/>
                  <a:pt x="0" y="278"/>
                  <a:pt x="0" y="278"/>
                </a:cubicBezTo>
              </a:path>
            </a:pathLst>
          </a:custGeom>
          <a:gradFill rotWithShape="1">
            <a:gsLst>
              <a:gs pos="0">
                <a:srgbClr val="FF8B8B">
                  <a:gamma/>
                  <a:tint val="10196"/>
                  <a:invGamma/>
                  <a:alpha val="0"/>
                </a:srgbClr>
              </a:gs>
              <a:gs pos="100000">
                <a:srgbClr val="C00000">
                  <a:alpha val="80000"/>
                </a:srgbClr>
              </a:gs>
            </a:gsLst>
            <a:lin ang="27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8664" name="Text Box 62"/>
          <p:cNvSpPr txBox="1">
            <a:spLocks noChangeArrowheads="1"/>
          </p:cNvSpPr>
          <p:nvPr/>
        </p:nvSpPr>
        <p:spPr bwMode="auto">
          <a:xfrm rot="10800000" flipV="1">
            <a:off x="47625" y="4870450"/>
            <a:ext cx="140017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sz="1100" b="1">
                <a:solidFill>
                  <a:srgbClr val="993533"/>
                </a:solidFill>
                <a:latin typeface="Arial" charset="0"/>
              </a:rPr>
              <a:t>рост 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1100" b="1">
                <a:solidFill>
                  <a:srgbClr val="993533"/>
                </a:solidFill>
                <a:latin typeface="Arial" charset="0"/>
              </a:rPr>
              <a:t>в сопоставимых 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1100" b="1">
                <a:solidFill>
                  <a:srgbClr val="993533"/>
                </a:solidFill>
                <a:latin typeface="Arial" charset="0"/>
              </a:rPr>
              <a:t>ценах</a:t>
            </a:r>
          </a:p>
        </p:txBody>
      </p:sp>
      <p:sp>
        <p:nvSpPr>
          <p:cNvPr id="73" name="Овал 72"/>
          <p:cNvSpPr>
            <a:spLocks noChangeAspect="1"/>
          </p:cNvSpPr>
          <p:nvPr/>
        </p:nvSpPr>
        <p:spPr>
          <a:xfrm>
            <a:off x="1293813" y="4614863"/>
            <a:ext cx="603250" cy="56356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8666" name="Прямоугольник 81"/>
          <p:cNvSpPr>
            <a:spLocks noChangeArrowheads="1"/>
          </p:cNvSpPr>
          <p:nvPr/>
        </p:nvSpPr>
        <p:spPr bwMode="auto">
          <a:xfrm>
            <a:off x="1304925" y="4665663"/>
            <a:ext cx="592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FFFFFF"/>
                </a:solidFill>
                <a:latin typeface="Arial" charset="0"/>
              </a:rPr>
              <a:t>в 1,4 раза</a:t>
            </a:r>
          </a:p>
        </p:txBody>
      </p:sp>
      <p:sp>
        <p:nvSpPr>
          <p:cNvPr id="15" name="TextBox 14"/>
          <p:cNvSpPr txBox="1"/>
          <p:nvPr/>
        </p:nvSpPr>
        <p:spPr>
          <a:xfrm rot="14976690">
            <a:off x="1983983" y="2344849"/>
            <a:ext cx="1466057" cy="180213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328075"/>
              </a:avLst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Производительность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труда</a:t>
            </a:r>
          </a:p>
        </p:txBody>
      </p:sp>
      <p:grpSp>
        <p:nvGrpSpPr>
          <p:cNvPr id="68668" name="Группа 7"/>
          <p:cNvGrpSpPr>
            <a:grpSpLocks/>
          </p:cNvGrpSpPr>
          <p:nvPr/>
        </p:nvGrpSpPr>
        <p:grpSpPr bwMode="auto">
          <a:xfrm>
            <a:off x="6065838" y="4949825"/>
            <a:ext cx="2936875" cy="657225"/>
            <a:chOff x="6052987" y="4708550"/>
            <a:chExt cx="2937224" cy="769441"/>
          </a:xfrm>
        </p:grpSpPr>
        <p:pic>
          <p:nvPicPr>
            <p:cNvPr id="68693" name="Picture 2" descr="https://img04.rl0.ru/1e42aba5a04e9eaa870248b7ff898788/c850x312/www.elgorsk-adm.ru/uploads/%D0%9D%D0%BE%D0%B2%D0%BE%D1%81%D1%82%D0%B8%20%D0%B3%D0%BE%D1%80%D0%BE%D0%B4%D0%B0/%D0%BA%D0%BE%D1%80%D0%BF%D0%BE%D1%80%D0%B0%D1%86%D0%B8%D1%8F%20%D0%BC%D1%81%D0%BF-2.png"/>
            <p:cNvPicPr>
              <a:picLocks noChangeAspect="1" noChangeArrowheads="1"/>
            </p:cNvPicPr>
            <p:nvPr/>
          </p:nvPicPr>
          <p:blipFill>
            <a:blip r:embed="rId17">
              <a:clrChange>
                <a:clrFrom>
                  <a:srgbClr val="F5F6F5"/>
                </a:clrFrom>
                <a:clrTo>
                  <a:srgbClr val="F5F6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524"/>
            <a:stretch>
              <a:fillRect/>
            </a:stretch>
          </p:blipFill>
          <p:spPr bwMode="auto">
            <a:xfrm>
              <a:off x="6052987" y="4866356"/>
              <a:ext cx="608135" cy="565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94" name="Прямоугольник 68"/>
            <p:cNvSpPr>
              <a:spLocks noChangeArrowheads="1"/>
            </p:cNvSpPr>
            <p:nvPr/>
          </p:nvSpPr>
          <p:spPr bwMode="auto">
            <a:xfrm>
              <a:off x="6794475" y="4708550"/>
              <a:ext cx="219573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ru-RU" sz="1100" b="1">
                  <a:solidFill>
                    <a:srgbClr val="000000"/>
                  </a:solidFill>
                  <a:latin typeface="Arial" charset="0"/>
                </a:rPr>
                <a:t>АО «Федеральная корпорация по развитию малого и среднего предпринимательства»</a:t>
              </a:r>
            </a:p>
          </p:txBody>
        </p:sp>
      </p:grpSp>
      <p:grpSp>
        <p:nvGrpSpPr>
          <p:cNvPr id="68669" name="Группа 1"/>
          <p:cNvGrpSpPr>
            <a:grpSpLocks/>
          </p:cNvGrpSpPr>
          <p:nvPr/>
        </p:nvGrpSpPr>
        <p:grpSpPr bwMode="auto">
          <a:xfrm>
            <a:off x="5937250" y="5816600"/>
            <a:ext cx="3065463" cy="628650"/>
            <a:chOff x="5875237" y="3585726"/>
            <a:chExt cx="3064483" cy="769441"/>
          </a:xfrm>
        </p:grpSpPr>
        <p:sp>
          <p:nvSpPr>
            <p:cNvPr id="68691" name="Прямоугольник 79"/>
            <p:cNvSpPr>
              <a:spLocks noChangeArrowheads="1"/>
            </p:cNvSpPr>
            <p:nvPr/>
          </p:nvSpPr>
          <p:spPr bwMode="auto">
            <a:xfrm>
              <a:off x="6743984" y="3585726"/>
              <a:ext cx="219573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ru-RU" sz="1100" b="1">
                  <a:solidFill>
                    <a:srgbClr val="000000"/>
                  </a:solidFill>
                  <a:latin typeface="Arial" charset="0"/>
                </a:rPr>
                <a:t>ФГБУ «Фонд содействия </a:t>
              </a:r>
            </a:p>
            <a:p>
              <a:r>
                <a:rPr lang="ru-RU" sz="1100" b="1">
                  <a:solidFill>
                    <a:srgbClr val="000000"/>
                  </a:solidFill>
                  <a:latin typeface="Arial" charset="0"/>
                </a:rPr>
                <a:t>развитию малых форм предприятий в научно-технической сфере»</a:t>
              </a:r>
            </a:p>
          </p:txBody>
        </p:sp>
        <p:pic>
          <p:nvPicPr>
            <p:cNvPr id="68692" name="Picture 4" descr="https://img09.rl0.ru/de8e33cf3fe0189327ad1333c3f40f7f/c158x78/www.neurology.ru/sites/default/files/imce/u203/innovacii.jpg"/>
            <p:cNvPicPr>
              <a:picLocks noChangeAspect="1" noChangeArrowheads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5237" y="3781068"/>
              <a:ext cx="916384" cy="452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68670" name="Объект 45"/>
          <p:cNvGraphicFramePr>
            <a:graphicFrameLocks noChangeAspect="1"/>
          </p:cNvGraphicFramePr>
          <p:nvPr/>
        </p:nvGraphicFramePr>
        <p:xfrm>
          <a:off x="2865438" y="4884738"/>
          <a:ext cx="3086100" cy="188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20" r:id="rId20" imgW="3084843" imgH="1883827" progId="Excel.Chart.8">
                  <p:embed/>
                </p:oleObj>
              </mc:Choice>
              <mc:Fallback>
                <p:oleObj r:id="rId20" imgW="3084843" imgH="1883827" progId="Excel.Chart.8">
                  <p:embed/>
                  <p:pic>
                    <p:nvPicPr>
                      <p:cNvPr id="0" name="Объект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5438" y="4884738"/>
                        <a:ext cx="3086100" cy="1882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71" name="Text Box 24"/>
          <p:cNvSpPr txBox="1">
            <a:spLocks noChangeArrowheads="1"/>
          </p:cNvSpPr>
          <p:nvPr/>
        </p:nvSpPr>
        <p:spPr bwMode="auto">
          <a:xfrm>
            <a:off x="4464050" y="3929063"/>
            <a:ext cx="1400175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10" rIns="91418" bIns="4571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sz="1200" b="1">
                <a:solidFill>
                  <a:srgbClr val="002060"/>
                </a:solidFill>
                <a:latin typeface="Arial" charset="0"/>
              </a:rPr>
              <a:t>Объем экспорта</a:t>
            </a:r>
          </a:p>
        </p:txBody>
      </p:sp>
      <p:sp>
        <p:nvSpPr>
          <p:cNvPr id="68672" name="Text Box 56"/>
          <p:cNvSpPr txBox="1">
            <a:spLocks noChangeArrowheads="1"/>
          </p:cNvSpPr>
          <p:nvPr/>
        </p:nvSpPr>
        <p:spPr bwMode="auto">
          <a:xfrm>
            <a:off x="2919413" y="5607050"/>
            <a:ext cx="811212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10" rIns="91418" bIns="4571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sz="1000" b="1">
                <a:solidFill>
                  <a:srgbClr val="000000"/>
                </a:solidFill>
                <a:latin typeface="Arial" charset="0"/>
              </a:rPr>
              <a:t>млн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sz="1000" b="1">
                <a:solidFill>
                  <a:srgbClr val="000000"/>
                </a:solidFill>
                <a:latin typeface="Arial" charset="0"/>
              </a:rPr>
              <a:t>долларов США</a:t>
            </a:r>
          </a:p>
        </p:txBody>
      </p:sp>
      <p:sp>
        <p:nvSpPr>
          <p:cNvPr id="94" name="Freeform 28"/>
          <p:cNvSpPr>
            <a:spLocks noChangeAspect="1"/>
          </p:cNvSpPr>
          <p:nvPr/>
        </p:nvSpPr>
        <p:spPr bwMode="auto">
          <a:xfrm rot="11271980" flipH="1">
            <a:off x="4114800" y="5295900"/>
            <a:ext cx="750888" cy="733425"/>
          </a:xfrm>
          <a:custGeom>
            <a:avLst/>
            <a:gdLst>
              <a:gd name="T0" fmla="*/ 32 w 590"/>
              <a:gd name="T1" fmla="*/ 0 h 586"/>
              <a:gd name="T2" fmla="*/ 530 w 590"/>
              <a:gd name="T3" fmla="*/ 428 h 586"/>
              <a:gd name="T4" fmla="*/ 590 w 590"/>
              <a:gd name="T5" fmla="*/ 394 h 586"/>
              <a:gd name="T6" fmla="*/ 532 w 590"/>
              <a:gd name="T7" fmla="*/ 586 h 586"/>
              <a:gd name="T8" fmla="*/ 308 w 590"/>
              <a:gd name="T9" fmla="*/ 562 h 586"/>
              <a:gd name="T10" fmla="*/ 372 w 590"/>
              <a:gd name="T11" fmla="*/ 524 h 586"/>
              <a:gd name="T12" fmla="*/ 0 w 590"/>
              <a:gd name="T13" fmla="*/ 278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90" h="586">
                <a:moveTo>
                  <a:pt x="32" y="0"/>
                </a:moveTo>
                <a:cubicBezTo>
                  <a:pt x="32" y="0"/>
                  <a:pt x="260" y="58"/>
                  <a:pt x="530" y="428"/>
                </a:cubicBezTo>
                <a:cubicBezTo>
                  <a:pt x="560" y="411"/>
                  <a:pt x="590" y="394"/>
                  <a:pt x="590" y="394"/>
                </a:cubicBezTo>
                <a:lnTo>
                  <a:pt x="532" y="586"/>
                </a:lnTo>
                <a:lnTo>
                  <a:pt x="308" y="562"/>
                </a:lnTo>
                <a:cubicBezTo>
                  <a:pt x="308" y="562"/>
                  <a:pt x="340" y="543"/>
                  <a:pt x="372" y="524"/>
                </a:cubicBezTo>
                <a:cubicBezTo>
                  <a:pt x="190" y="306"/>
                  <a:pt x="0" y="278"/>
                  <a:pt x="0" y="278"/>
                </a:cubicBezTo>
              </a:path>
            </a:pathLst>
          </a:custGeom>
          <a:gradFill rotWithShape="1">
            <a:gsLst>
              <a:gs pos="0">
                <a:srgbClr val="FF8B8B">
                  <a:gamma/>
                  <a:tint val="10196"/>
                  <a:invGamma/>
                  <a:alpha val="0"/>
                </a:srgbClr>
              </a:gs>
              <a:gs pos="100000">
                <a:srgbClr val="C00000">
                  <a:alpha val="80000"/>
                </a:srgbClr>
              </a:gs>
            </a:gsLst>
            <a:lin ang="27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6" name="Овал 95"/>
          <p:cNvSpPr>
            <a:spLocks noChangeAspect="1"/>
          </p:cNvSpPr>
          <p:nvPr/>
        </p:nvSpPr>
        <p:spPr>
          <a:xfrm>
            <a:off x="3863975" y="4964113"/>
            <a:ext cx="603250" cy="56356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8675" name="Прямоугольник 96"/>
          <p:cNvSpPr>
            <a:spLocks noChangeArrowheads="1"/>
          </p:cNvSpPr>
          <p:nvPr/>
        </p:nvSpPr>
        <p:spPr bwMode="auto">
          <a:xfrm>
            <a:off x="3875088" y="5014913"/>
            <a:ext cx="5921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FFFFFF"/>
                </a:solidFill>
                <a:latin typeface="Arial" charset="0"/>
              </a:rPr>
              <a:t>в 2,2 раза</a:t>
            </a:r>
          </a:p>
        </p:txBody>
      </p:sp>
      <p:pic>
        <p:nvPicPr>
          <p:cNvPr id="95" name="Picture 2" descr="https://www.dengi-v-zaimi.ru/wp-content/uploads/2018/01/KVR_000775_00009_1_t218_111152.jpg"/>
          <p:cNvPicPr>
            <a:picLocks noChangeAspect="1" noChangeArrowheads="1"/>
          </p:cNvPicPr>
          <p:nvPr/>
        </p:nvPicPr>
        <p:blipFill>
          <a:blip r:embed="rId2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018" y="771763"/>
            <a:ext cx="3181209" cy="192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77" name="Прямоугольник 4"/>
          <p:cNvSpPr>
            <a:spLocks noChangeArrowheads="1"/>
          </p:cNvSpPr>
          <p:nvPr/>
        </p:nvSpPr>
        <p:spPr bwMode="auto">
          <a:xfrm>
            <a:off x="5953125" y="773113"/>
            <a:ext cx="3221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000000"/>
                </a:solidFill>
                <a:latin typeface="Arial" charset="0"/>
              </a:rPr>
              <a:t>Инвестиции в основной капитал за счет всех источников финансирования</a:t>
            </a:r>
          </a:p>
        </p:txBody>
      </p:sp>
      <p:graphicFrame>
        <p:nvGraphicFramePr>
          <p:cNvPr id="68678" name="Объект 45"/>
          <p:cNvGraphicFramePr>
            <a:graphicFrameLocks noChangeAspect="1"/>
          </p:cNvGraphicFramePr>
          <p:nvPr/>
        </p:nvGraphicFramePr>
        <p:xfrm>
          <a:off x="6459538" y="1052513"/>
          <a:ext cx="2563812" cy="188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21" r:id="rId24" imgW="2560542" imgH="1883827" progId="Excel.Chart.8">
                  <p:embed/>
                </p:oleObj>
              </mc:Choice>
              <mc:Fallback>
                <p:oleObj r:id="rId24" imgW="2560542" imgH="1883827" progId="Excel.Chart.8">
                  <p:embed/>
                  <p:pic>
                    <p:nvPicPr>
                      <p:cNvPr id="0" name="Объект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9538" y="1052513"/>
                        <a:ext cx="2563812" cy="1882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Freeform 28"/>
          <p:cNvSpPr>
            <a:spLocks noChangeAspect="1"/>
          </p:cNvSpPr>
          <p:nvPr/>
        </p:nvSpPr>
        <p:spPr bwMode="auto">
          <a:xfrm rot="11271980" flipH="1">
            <a:off x="7426325" y="1316038"/>
            <a:ext cx="752475" cy="733425"/>
          </a:xfrm>
          <a:custGeom>
            <a:avLst/>
            <a:gdLst>
              <a:gd name="T0" fmla="*/ 32 w 590"/>
              <a:gd name="T1" fmla="*/ 0 h 586"/>
              <a:gd name="T2" fmla="*/ 530 w 590"/>
              <a:gd name="T3" fmla="*/ 428 h 586"/>
              <a:gd name="T4" fmla="*/ 590 w 590"/>
              <a:gd name="T5" fmla="*/ 394 h 586"/>
              <a:gd name="T6" fmla="*/ 532 w 590"/>
              <a:gd name="T7" fmla="*/ 586 h 586"/>
              <a:gd name="T8" fmla="*/ 308 w 590"/>
              <a:gd name="T9" fmla="*/ 562 h 586"/>
              <a:gd name="T10" fmla="*/ 372 w 590"/>
              <a:gd name="T11" fmla="*/ 524 h 586"/>
              <a:gd name="T12" fmla="*/ 0 w 590"/>
              <a:gd name="T13" fmla="*/ 278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90" h="586">
                <a:moveTo>
                  <a:pt x="32" y="0"/>
                </a:moveTo>
                <a:cubicBezTo>
                  <a:pt x="32" y="0"/>
                  <a:pt x="260" y="58"/>
                  <a:pt x="530" y="428"/>
                </a:cubicBezTo>
                <a:cubicBezTo>
                  <a:pt x="560" y="411"/>
                  <a:pt x="590" y="394"/>
                  <a:pt x="590" y="394"/>
                </a:cubicBezTo>
                <a:lnTo>
                  <a:pt x="532" y="586"/>
                </a:lnTo>
                <a:lnTo>
                  <a:pt x="308" y="562"/>
                </a:lnTo>
                <a:cubicBezTo>
                  <a:pt x="308" y="562"/>
                  <a:pt x="340" y="543"/>
                  <a:pt x="372" y="524"/>
                </a:cubicBezTo>
                <a:cubicBezTo>
                  <a:pt x="190" y="306"/>
                  <a:pt x="0" y="278"/>
                  <a:pt x="0" y="278"/>
                </a:cubicBezTo>
              </a:path>
            </a:pathLst>
          </a:custGeom>
          <a:gradFill rotWithShape="1">
            <a:gsLst>
              <a:gs pos="0">
                <a:srgbClr val="FF8B8B">
                  <a:gamma/>
                  <a:tint val="10196"/>
                  <a:invGamma/>
                  <a:alpha val="0"/>
                </a:srgbClr>
              </a:gs>
              <a:gs pos="100000">
                <a:srgbClr val="C00000">
                  <a:alpha val="80000"/>
                </a:srgbClr>
              </a:gs>
            </a:gsLst>
            <a:lin ang="27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1" name="Овал 100"/>
          <p:cNvSpPr>
            <a:spLocks noChangeAspect="1"/>
          </p:cNvSpPr>
          <p:nvPr/>
        </p:nvSpPr>
        <p:spPr>
          <a:xfrm>
            <a:off x="6770688" y="1258888"/>
            <a:ext cx="603250" cy="56356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8681" name="Прямоугольник 102"/>
          <p:cNvSpPr>
            <a:spLocks noChangeArrowheads="1"/>
          </p:cNvSpPr>
          <p:nvPr/>
        </p:nvSpPr>
        <p:spPr bwMode="auto">
          <a:xfrm>
            <a:off x="6781800" y="1309688"/>
            <a:ext cx="592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FFFFFF"/>
                </a:solidFill>
                <a:latin typeface="Arial" charset="0"/>
              </a:rPr>
              <a:t>в 1,</a:t>
            </a:r>
            <a:r>
              <a:rPr lang="en-US" sz="1200" b="1">
                <a:solidFill>
                  <a:srgbClr val="FFFFFF"/>
                </a:solidFill>
                <a:latin typeface="Arial" charset="0"/>
              </a:rPr>
              <a:t>3</a:t>
            </a:r>
            <a:r>
              <a:rPr lang="ru-RU" sz="1200" b="1">
                <a:solidFill>
                  <a:srgbClr val="FFFFFF"/>
                </a:solidFill>
                <a:latin typeface="Arial" charset="0"/>
              </a:rPr>
              <a:t> раза</a:t>
            </a:r>
          </a:p>
        </p:txBody>
      </p:sp>
      <p:sp>
        <p:nvSpPr>
          <p:cNvPr id="68682" name="Text Box 62"/>
          <p:cNvSpPr txBox="1">
            <a:spLocks noChangeArrowheads="1"/>
          </p:cNvSpPr>
          <p:nvPr/>
        </p:nvSpPr>
        <p:spPr bwMode="auto">
          <a:xfrm rot="10800000" flipV="1">
            <a:off x="5905500" y="1835150"/>
            <a:ext cx="140017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sz="1100" b="1">
                <a:solidFill>
                  <a:srgbClr val="993533"/>
                </a:solidFill>
                <a:latin typeface="Arial" charset="0"/>
              </a:rPr>
              <a:t>рост 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1100" b="1">
                <a:solidFill>
                  <a:srgbClr val="993533"/>
                </a:solidFill>
                <a:latin typeface="Arial" charset="0"/>
              </a:rPr>
              <a:t>в сопоставимых 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1100" b="1">
                <a:solidFill>
                  <a:srgbClr val="993533"/>
                </a:solidFill>
                <a:latin typeface="Arial" charset="0"/>
              </a:rPr>
              <a:t>ценах</a:t>
            </a:r>
          </a:p>
        </p:txBody>
      </p:sp>
      <p:sp>
        <p:nvSpPr>
          <p:cNvPr id="68683" name="Text Box 56"/>
          <p:cNvSpPr txBox="1">
            <a:spLocks noChangeArrowheads="1"/>
          </p:cNvSpPr>
          <p:nvPr/>
        </p:nvSpPr>
        <p:spPr bwMode="auto">
          <a:xfrm>
            <a:off x="7532688" y="1947863"/>
            <a:ext cx="73183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10" rIns="91418" bIns="4571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sz="1000" b="1">
                <a:solidFill>
                  <a:srgbClr val="000000"/>
                </a:solidFill>
                <a:latin typeface="Arial" charset="0"/>
              </a:rPr>
              <a:t>млрд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sz="1000" b="1">
                <a:solidFill>
                  <a:srgbClr val="000000"/>
                </a:solidFill>
                <a:latin typeface="Arial" charset="0"/>
              </a:rPr>
              <a:t>рублей</a:t>
            </a:r>
          </a:p>
        </p:txBody>
      </p:sp>
      <p:sp>
        <p:nvSpPr>
          <p:cNvPr id="68684" name="Номер слайда 9"/>
          <p:cNvSpPr>
            <a:spLocks noGrp="1"/>
          </p:cNvSpPr>
          <p:nvPr>
            <p:ph type="sldNum" sz="quarter" idx="12"/>
          </p:nvPr>
        </p:nvSpPr>
        <p:spPr bwMode="auto">
          <a:xfrm>
            <a:off x="8523288" y="6597650"/>
            <a:ext cx="620712" cy="341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D1607387-C30F-4F9C-A250-73993A86FF0D}" type="slidenum">
              <a:rPr lang="ru-RU" sz="1400">
                <a:solidFill>
                  <a:srgbClr val="000000"/>
                </a:solidFill>
                <a:latin typeface="Arial Black" pitchFamily="34" charset="0"/>
              </a:rPr>
              <a:pPr eaLnBrk="1" hangingPunct="1"/>
              <a:t>26</a:t>
            </a:fld>
            <a:endParaRPr lang="ru-RU" sz="1400">
              <a:solidFill>
                <a:srgbClr val="000000"/>
              </a:solidFill>
              <a:latin typeface="Arial Black" pitchFamily="34" charset="0"/>
            </a:endParaRPr>
          </a:p>
        </p:txBody>
      </p:sp>
      <p:cxnSp>
        <p:nvCxnSpPr>
          <p:cNvPr id="83" name="Прямая соединительная линия 82"/>
          <p:cNvCxnSpPr/>
          <p:nvPr/>
        </p:nvCxnSpPr>
        <p:spPr>
          <a:xfrm>
            <a:off x="5965825" y="787400"/>
            <a:ext cx="7938" cy="5881688"/>
          </a:xfrm>
          <a:prstGeom prst="line">
            <a:avLst/>
          </a:prstGeom>
          <a:noFill/>
          <a:ln w="22225">
            <a:solidFill>
              <a:schemeClr val="bg2">
                <a:lumMod val="25000"/>
              </a:schemeClr>
            </a:solidFill>
            <a:prstDash val="sys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4" name="Прямоугольник 83"/>
          <p:cNvSpPr/>
          <p:nvPr/>
        </p:nvSpPr>
        <p:spPr>
          <a:xfrm>
            <a:off x="61913" y="0"/>
            <a:ext cx="9024937" cy="760413"/>
          </a:xfrm>
          <a:prstGeom prst="rect">
            <a:avLst/>
          </a:prstGeom>
          <a:gradFill flip="none" rotWithShape="1">
            <a:gsLst>
              <a:gs pos="35000">
                <a:sysClr val="window" lastClr="FFFFFF">
                  <a:alpha val="95000"/>
                </a:sysClr>
              </a:gs>
              <a:gs pos="100000">
                <a:srgbClr val="E7E6E6">
                  <a:lumMod val="90000"/>
                </a:srgbClr>
              </a:gs>
              <a:gs pos="0">
                <a:srgbClr val="E7E6E6">
                  <a:lumMod val="90000"/>
                </a:srgbClr>
              </a:gs>
              <a:gs pos="65000">
                <a:sysClr val="window" lastClr="FFFFFF">
                  <a:alpha val="95000"/>
                </a:sys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110" name="Прямоугольник 109"/>
          <p:cNvSpPr/>
          <p:nvPr/>
        </p:nvSpPr>
        <p:spPr>
          <a:xfrm>
            <a:off x="61913" y="765175"/>
            <a:ext cx="9031287" cy="69850"/>
          </a:xfrm>
          <a:prstGeom prst="rect">
            <a:avLst/>
          </a:prstGeom>
          <a:gradFill>
            <a:gsLst>
              <a:gs pos="0">
                <a:srgbClr val="0070C0"/>
              </a:gs>
              <a:gs pos="75000">
                <a:srgbClr val="0996FF"/>
              </a:gs>
              <a:gs pos="25000">
                <a:srgbClr val="0996FF"/>
              </a:gs>
              <a:gs pos="50000">
                <a:srgbClr val="1199FF"/>
              </a:gs>
              <a:gs pos="100000">
                <a:srgbClr val="0070C0"/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pic>
        <p:nvPicPr>
          <p:cNvPr id="115" name="Рисунок 114" descr="Герб.gif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160338" y="31750"/>
            <a:ext cx="619125" cy="736600"/>
          </a:xfrm>
          <a:prstGeom prst="rect">
            <a:avLst/>
          </a:prstGeom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6" name="TextBox 3"/>
          <p:cNvSpPr txBox="1">
            <a:spLocks noChangeArrowheads="1"/>
          </p:cNvSpPr>
          <p:nvPr/>
        </p:nvSpPr>
        <p:spPr bwMode="auto">
          <a:xfrm>
            <a:off x="939800" y="165100"/>
            <a:ext cx="8132763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 smtClean="0">
                <a:latin typeface="Arial Black" pitchFamily="34" charset="0"/>
                <a:cs typeface="Arial" pitchFamily="34" charset="0"/>
              </a:rPr>
              <a:t>Реализация национальных проектов</a:t>
            </a:r>
            <a:endParaRPr lang="ru-RU" sz="1800" b="1" kern="0" dirty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68690" name="Picture 9" descr="Picture4"/>
          <p:cNvPicPr>
            <a:picLocks noChangeAspect="1" noChangeArrowheads="1"/>
          </p:cNvPicPr>
          <p:nvPr/>
        </p:nvPicPr>
        <p:blipFill>
          <a:blip r:embed="rId27" cstate="print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3513" y="46038"/>
            <a:ext cx="6746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Прямоугольник 61"/>
          <p:cNvSpPr/>
          <p:nvPr/>
        </p:nvSpPr>
        <p:spPr>
          <a:xfrm>
            <a:off x="0" y="0"/>
            <a:ext cx="9215438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65000">
                <a:schemeClr val="bg1">
                  <a:lumMod val="9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61913" y="722313"/>
            <a:ext cx="9031287" cy="5942012"/>
          </a:xfrm>
          <a:prstGeom prst="rect">
            <a:avLst/>
          </a:prstGeom>
          <a:gradFill flip="none" rotWithShape="1">
            <a:gsLst>
              <a:gs pos="100000">
                <a:srgbClr val="BFD0EB"/>
              </a:gs>
              <a:gs pos="0">
                <a:srgbClr val="BFD0EB"/>
              </a:gs>
              <a:gs pos="65000">
                <a:schemeClr val="bg1"/>
              </a:gs>
              <a:gs pos="35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61913" y="0"/>
            <a:ext cx="9024937" cy="760413"/>
          </a:xfrm>
          <a:prstGeom prst="rect">
            <a:avLst/>
          </a:prstGeom>
          <a:gradFill flip="none" rotWithShape="1">
            <a:gsLst>
              <a:gs pos="35000">
                <a:sysClr val="window" lastClr="FFFFFF">
                  <a:alpha val="95000"/>
                </a:sysClr>
              </a:gs>
              <a:gs pos="100000">
                <a:srgbClr val="E7E6E6">
                  <a:lumMod val="90000"/>
                </a:srgbClr>
              </a:gs>
              <a:gs pos="0">
                <a:srgbClr val="E7E6E6">
                  <a:lumMod val="90000"/>
                </a:srgbClr>
              </a:gs>
              <a:gs pos="65000">
                <a:sysClr val="window" lastClr="FFFFFF">
                  <a:alpha val="95000"/>
                </a:sys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69637" name="Номер слайда 9"/>
          <p:cNvSpPr>
            <a:spLocks noGrp="1"/>
          </p:cNvSpPr>
          <p:nvPr>
            <p:ph type="sldNum" sz="quarter" idx="12"/>
          </p:nvPr>
        </p:nvSpPr>
        <p:spPr bwMode="auto">
          <a:xfrm>
            <a:off x="8523288" y="6597650"/>
            <a:ext cx="620712" cy="341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F10F412F-50F9-4690-B973-C7926705C422}" type="slidenum">
              <a:rPr lang="ru-RU" sz="1400">
                <a:solidFill>
                  <a:srgbClr val="000000"/>
                </a:solidFill>
                <a:latin typeface="Arial Black" pitchFamily="34" charset="0"/>
              </a:rPr>
              <a:pPr eaLnBrk="1" hangingPunct="1"/>
              <a:t>27</a:t>
            </a:fld>
            <a:endParaRPr lang="ru-RU" sz="140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124719" y="897431"/>
            <a:ext cx="4846359" cy="59093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Приоритетный федеральный проект 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«Малый бизнес и поддержка индивидуальной предпринимательской инициативы»</a:t>
            </a:r>
          </a:p>
        </p:txBody>
      </p:sp>
      <p:graphicFrame>
        <p:nvGraphicFramePr>
          <p:cNvPr id="69641" name="Объект 45"/>
          <p:cNvGraphicFramePr>
            <a:graphicFrameLocks noChangeAspect="1"/>
          </p:cNvGraphicFramePr>
          <p:nvPr/>
        </p:nvGraphicFramePr>
        <p:xfrm>
          <a:off x="5203825" y="4891088"/>
          <a:ext cx="3514725" cy="210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00" r:id="rId5" imgW="3511600" imgH="2103302" progId="Excel.Chart.8">
                  <p:embed/>
                </p:oleObj>
              </mc:Choice>
              <mc:Fallback>
                <p:oleObj r:id="rId5" imgW="3511600" imgH="2103302" progId="Excel.Chart.8">
                  <p:embed/>
                  <p:pic>
                    <p:nvPicPr>
                      <p:cNvPr id="0" name="Объект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3825" y="4891088"/>
                        <a:ext cx="3514725" cy="2101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9642" name="Группа 2"/>
          <p:cNvGrpSpPr>
            <a:grpSpLocks/>
          </p:cNvGrpSpPr>
          <p:nvPr/>
        </p:nvGrpSpPr>
        <p:grpSpPr bwMode="auto">
          <a:xfrm>
            <a:off x="252413" y="2322513"/>
            <a:ext cx="4787900" cy="3267075"/>
            <a:chOff x="-10337" y="2265201"/>
            <a:chExt cx="6032219" cy="4116127"/>
          </a:xfrm>
        </p:grpSpPr>
        <p:pic>
          <p:nvPicPr>
            <p:cNvPr id="46" name="Picture 2" descr="C:\Users\masaeva\Desktop\belgorodskaja-oblast.gif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0628" y="3501008"/>
              <a:ext cx="3541372" cy="227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7" name="Прямоугольник 86"/>
            <p:cNvSpPr/>
            <p:nvPr/>
          </p:nvSpPr>
          <p:spPr>
            <a:xfrm>
              <a:off x="9664" y="2299201"/>
              <a:ext cx="718025" cy="4082127"/>
            </a:xfrm>
            <a:prstGeom prst="rect">
              <a:avLst/>
            </a:prstGeom>
            <a:solidFill>
              <a:schemeClr val="accent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cxnSp>
          <p:nvCxnSpPr>
            <p:cNvPr id="22" name="Прямая со стрелкой 21"/>
            <p:cNvCxnSpPr/>
            <p:nvPr/>
          </p:nvCxnSpPr>
          <p:spPr>
            <a:xfrm flipV="1">
              <a:off x="743690" y="2265201"/>
              <a:ext cx="0" cy="4072126"/>
            </a:xfrm>
            <a:prstGeom prst="straightConnector1">
              <a:avLst/>
            </a:prstGeom>
            <a:ln w="19050" cap="rnd" cmpd="sng">
              <a:solidFill>
                <a:schemeClr val="tx2">
                  <a:lumMod val="75000"/>
                </a:schemeClr>
              </a:solidFill>
              <a:prstDash val="solid"/>
              <a:headEnd type="none" w="lg" len="lg"/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/>
            <p:cNvCxnSpPr/>
            <p:nvPr/>
          </p:nvCxnSpPr>
          <p:spPr>
            <a:xfrm>
              <a:off x="9664" y="6369328"/>
              <a:ext cx="5500200" cy="0"/>
            </a:xfrm>
            <a:prstGeom prst="straightConnector1">
              <a:avLst/>
            </a:prstGeom>
            <a:ln w="25400" cap="rnd" cmpd="sng">
              <a:solidFill>
                <a:schemeClr val="tx2">
                  <a:lumMod val="75000"/>
                </a:schemeClr>
              </a:solidFill>
              <a:prstDash val="solid"/>
              <a:headEnd type="none" w="lg" len="lg"/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679" name="Text Box 18"/>
            <p:cNvSpPr txBox="1">
              <a:spLocks noChangeArrowheads="1"/>
            </p:cNvSpPr>
            <p:nvPr/>
          </p:nvSpPr>
          <p:spPr bwMode="auto">
            <a:xfrm rot="-5400000">
              <a:off x="-1699068" y="3953932"/>
              <a:ext cx="4116125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1200" b="1">
                  <a:solidFill>
                    <a:srgbClr val="002060"/>
                  </a:solidFill>
                  <a:latin typeface="Arial" charset="0"/>
                </a:rPr>
                <a:t>Создание</a:t>
              </a:r>
              <a:r>
                <a:rPr lang="ru-RU" sz="1200" b="1">
                  <a:solidFill>
                    <a:srgbClr val="105766"/>
                  </a:solidFill>
                  <a:latin typeface="Arial" charset="0"/>
                </a:rPr>
                <a:t> </a:t>
              </a:r>
              <a:r>
                <a:rPr lang="ru-RU" sz="1200" b="1">
                  <a:solidFill>
                    <a:srgbClr val="C00000"/>
                  </a:solidFill>
                  <a:latin typeface="Arial" charset="0"/>
                </a:rPr>
                <a:t>500</a:t>
              </a:r>
              <a:r>
                <a:rPr lang="ru-RU" sz="1200" b="1">
                  <a:solidFill>
                    <a:srgbClr val="105766"/>
                  </a:solidFill>
                  <a:latin typeface="Arial" charset="0"/>
                </a:rPr>
                <a:t> </a:t>
              </a:r>
              <a:r>
                <a:rPr lang="ru-RU" sz="1200" b="1">
                  <a:solidFill>
                    <a:srgbClr val="002060"/>
                  </a:solidFill>
                  <a:latin typeface="Arial" charset="0"/>
                </a:rPr>
                <a:t>малых предприятий с занятостью сельского населения</a:t>
              </a:r>
              <a:r>
                <a:rPr lang="ru-RU" sz="1200" b="1">
                  <a:solidFill>
                    <a:srgbClr val="105766"/>
                  </a:solidFill>
                  <a:latin typeface="Arial" charset="0"/>
                </a:rPr>
                <a:t>                          </a:t>
              </a:r>
              <a:r>
                <a:rPr lang="ru-RU" sz="1200" b="1">
                  <a:solidFill>
                    <a:srgbClr val="002060"/>
                  </a:solidFill>
                  <a:latin typeface="Arial" charset="0"/>
                </a:rPr>
                <a:t>до</a:t>
              </a:r>
              <a:r>
                <a:rPr lang="ru-RU" sz="1200" b="1">
                  <a:solidFill>
                    <a:srgbClr val="105766"/>
                  </a:solidFill>
                  <a:latin typeface="Arial" charset="0"/>
                </a:rPr>
                <a:t> </a:t>
              </a:r>
              <a:r>
                <a:rPr lang="ru-RU" sz="1200" b="1">
                  <a:solidFill>
                    <a:srgbClr val="C00000"/>
                  </a:solidFill>
                  <a:latin typeface="Arial" charset="0"/>
                </a:rPr>
                <a:t>10</a:t>
              </a:r>
              <a:r>
                <a:rPr lang="ru-RU" sz="1200" b="1">
                  <a:solidFill>
                    <a:srgbClr val="105766"/>
                  </a:solidFill>
                  <a:latin typeface="Arial" charset="0"/>
                </a:rPr>
                <a:t> </a:t>
              </a:r>
              <a:r>
                <a:rPr lang="ru-RU" sz="1200" b="1">
                  <a:solidFill>
                    <a:srgbClr val="C00000"/>
                  </a:solidFill>
                  <a:latin typeface="Arial" charset="0"/>
                </a:rPr>
                <a:t>000</a:t>
              </a:r>
              <a:r>
                <a:rPr lang="ru-RU" sz="1200" b="1">
                  <a:solidFill>
                    <a:srgbClr val="105766"/>
                  </a:solidFill>
                  <a:latin typeface="Arial" charset="0"/>
                </a:rPr>
                <a:t> </a:t>
              </a:r>
              <a:r>
                <a:rPr lang="ru-RU" sz="1200" b="1">
                  <a:solidFill>
                    <a:srgbClr val="002060"/>
                  </a:solidFill>
                  <a:latin typeface="Arial" charset="0"/>
                </a:rPr>
                <a:t>человек</a:t>
              </a: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743690" y="3571241"/>
              <a:ext cx="3644132" cy="2766086"/>
            </a:xfrm>
            <a:custGeom>
              <a:avLst/>
              <a:gdLst>
                <a:gd name="connsiteX0" fmla="*/ 0 w 6391174"/>
                <a:gd name="connsiteY0" fmla="*/ 3320716 h 3320716"/>
                <a:gd name="connsiteX1" fmla="*/ 3503596 w 6391174"/>
                <a:gd name="connsiteY1" fmla="*/ 2290813 h 3320716"/>
                <a:gd name="connsiteX2" fmla="*/ 6391174 w 6391174"/>
                <a:gd name="connsiteY2" fmla="*/ 0 h 3320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91174" h="3320716">
                  <a:moveTo>
                    <a:pt x="0" y="3320716"/>
                  </a:moveTo>
                  <a:cubicBezTo>
                    <a:pt x="1219200" y="3082491"/>
                    <a:pt x="2438400" y="2844266"/>
                    <a:pt x="3503596" y="2290813"/>
                  </a:cubicBezTo>
                  <a:cubicBezTo>
                    <a:pt x="4568792" y="1737360"/>
                    <a:pt x="5479983" y="868680"/>
                    <a:pt x="6391174" y="0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prstDash val="lgDash"/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rgbClr val="C0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09700" y="2479207"/>
              <a:ext cx="3922142" cy="302010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>
              <a:defPPr>
                <a:defRPr lang="en-US"/>
              </a:defPPr>
              <a:lvl1pPr lvl="0" algn="ctr" fontAlgn="base">
                <a:spcBef>
                  <a:spcPct val="0"/>
                </a:spcBef>
                <a:spcAft>
                  <a:spcPct val="0"/>
                </a:spcAft>
                <a:defRPr sz="1200" kern="0">
                  <a:solidFill>
                    <a:srgbClr val="003B68"/>
                  </a:solidFill>
                  <a:latin typeface="Arial"/>
                  <a:cs typeface="Arial"/>
                </a:defRPr>
              </a:lvl1pPr>
            </a:lstStyle>
            <a:p>
              <a:pPr>
                <a:defRPr/>
              </a:pPr>
              <a:r>
                <a:rPr lang="ru-RU" sz="1800" b="1" dirty="0" smtClean="0">
                  <a:solidFill>
                    <a:prstClr val="black"/>
                  </a:solidFill>
                </a:rPr>
                <a:t>ПРОГРАММА</a:t>
              </a:r>
              <a:r>
                <a:rPr lang="en-US" sz="1800" b="1" dirty="0" smtClean="0">
                  <a:solidFill>
                    <a:srgbClr val="006600"/>
                  </a:solidFill>
                </a:rPr>
                <a:t> </a:t>
              </a:r>
              <a:r>
                <a:rPr lang="ru-RU" sz="1800" b="1" kern="1200" dirty="0">
                  <a:solidFill>
                    <a:srgbClr val="C00000"/>
                  </a:solidFill>
                  <a:latin typeface="Arial" charset="0"/>
                </a:rPr>
                <a:t>500</a:t>
              </a:r>
              <a:r>
                <a:rPr lang="en-US" sz="1800" b="1" kern="1200" dirty="0">
                  <a:solidFill>
                    <a:srgbClr val="C00000"/>
                  </a:solidFill>
                  <a:latin typeface="Arial" charset="0"/>
                </a:rPr>
                <a:t>/1000</a:t>
              </a:r>
              <a:r>
                <a:rPr lang="ru-RU" sz="1800" b="1" kern="1200" dirty="0">
                  <a:solidFill>
                    <a:srgbClr val="C00000"/>
                  </a:solidFill>
                  <a:latin typeface="Arial" charset="0"/>
                </a:rPr>
                <a:t>0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179814" y="4219261"/>
              <a:ext cx="1842068" cy="4120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900" b="1" kern="0" dirty="0">
                  <a:solidFill>
                    <a:srgbClr val="002060"/>
                  </a:solidFill>
                  <a:latin typeface="Arial" charset="0"/>
                  <a:cs typeface="+mn-cs"/>
                </a:rPr>
                <a:t>Институциональная</a:t>
              </a:r>
              <a:endParaRPr lang="en-US" sz="900" b="1" kern="0" dirty="0">
                <a:solidFill>
                  <a:srgbClr val="002060"/>
                </a:solidFill>
                <a:latin typeface="Arial" charset="0"/>
                <a:cs typeface="+mn-cs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900" b="1" kern="0" dirty="0">
                  <a:solidFill>
                    <a:srgbClr val="002060"/>
                  </a:solidFill>
                  <a:latin typeface="Arial" charset="0"/>
                  <a:cs typeface="+mn-cs"/>
                </a:rPr>
                <a:t>поддержка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73691" y="5085288"/>
              <a:ext cx="1710061" cy="72202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900" b="1" kern="0" dirty="0">
                  <a:solidFill>
                    <a:srgbClr val="002060"/>
                  </a:solidFill>
                  <a:latin typeface="Arial" charset="0"/>
                  <a:cs typeface="+mn-cs"/>
                </a:rPr>
                <a:t>Информационно-образовательная и консультационная поддержка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249781" y="5765309"/>
              <a:ext cx="1820066" cy="46601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900" b="1" kern="0" dirty="0">
                  <a:solidFill>
                    <a:srgbClr val="002060"/>
                  </a:solidFill>
                  <a:latin typeface="Arial" charset="0"/>
                  <a:cs typeface="+mn-cs"/>
                </a:rPr>
                <a:t>Инфраструктурная поддержка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09693" y="2893220"/>
              <a:ext cx="2450088" cy="85202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900" b="1" kern="0" dirty="0">
                  <a:solidFill>
                    <a:srgbClr val="002060"/>
                  </a:solidFill>
                  <a:latin typeface="Arial" charset="0"/>
                  <a:cs typeface="+mn-cs"/>
                </a:rPr>
                <a:t>Финансовая поддержка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100" b="1" dirty="0">
                  <a:solidFill>
                    <a:srgbClr val="C00000"/>
                  </a:solidFill>
                  <a:latin typeface="Arial" charset="0"/>
                  <a:cs typeface="+mn-cs"/>
                </a:rPr>
                <a:t>100 млн рублей </a:t>
              </a:r>
              <a:r>
                <a:rPr lang="ru-RU" sz="900" b="1" kern="0" dirty="0">
                  <a:solidFill>
                    <a:srgbClr val="002060"/>
                  </a:solidFill>
                  <a:latin typeface="Arial" charset="0"/>
                  <a:cs typeface="+mn-cs"/>
                </a:rPr>
                <a:t>– субсидии на приобретение оборудования </a:t>
              </a:r>
            </a:p>
          </p:txBody>
        </p:sp>
        <p:sp>
          <p:nvSpPr>
            <p:cNvPr id="49" name="Прямоугольник 48"/>
            <p:cNvSpPr/>
            <p:nvPr/>
          </p:nvSpPr>
          <p:spPr>
            <a:xfrm rot="18812089">
              <a:off x="1943400" y="4659017"/>
              <a:ext cx="2668155" cy="461303"/>
            </a:xfrm>
            <a:prstGeom prst="rect">
              <a:avLst/>
            </a:prstGeom>
          </p:spPr>
          <p:txBody>
            <a:bodyPr spcFirstLastPara="1" wrap="none">
              <a:prstTxWarp prst="textArchDown">
                <a:avLst>
                  <a:gd name="adj" fmla="val 711393"/>
                </a:avLst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kern="0" dirty="0">
                  <a:solidFill>
                    <a:prstClr val="black"/>
                  </a:solidFill>
                  <a:latin typeface="Arial" charset="0"/>
                  <a:cs typeface="+mn-cs"/>
                </a:rPr>
                <a:t>Муниципальные</a:t>
              </a:r>
              <a:r>
                <a:rPr lang="ru-RU" sz="1100" b="1" kern="0" dirty="0">
                  <a:solidFill>
                    <a:prstClr val="black"/>
                  </a:solidFill>
                  <a:latin typeface="Arial" charset="0"/>
                  <a:cs typeface="+mn-cs"/>
                </a:rPr>
                <a:t> «дорожные карты»</a:t>
              </a:r>
            </a:p>
          </p:txBody>
        </p:sp>
        <p:sp>
          <p:nvSpPr>
            <p:cNvPr id="30" name="Text Box 20"/>
            <p:cNvSpPr txBox="1">
              <a:spLocks noChangeArrowheads="1"/>
            </p:cNvSpPr>
            <p:nvPr/>
          </p:nvSpPr>
          <p:spPr bwMode="auto">
            <a:xfrm>
              <a:off x="3353785" y="2863219"/>
              <a:ext cx="2170078" cy="670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 b="1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eaLnBrk="0" hangingPunct="0">
                <a:defRPr sz="1600" b="1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eaLnBrk="0" hangingPunct="0">
                <a:defRPr sz="1600" b="1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eaLnBrk="0" hangingPunct="0">
                <a:defRPr sz="1600" b="1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eaLnBrk="0" hangingPunct="0">
                <a:defRPr sz="1600" b="1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100" dirty="0" smtClean="0">
                  <a:solidFill>
                    <a:srgbClr val="C00000"/>
                  </a:solidFill>
                  <a:cs typeface="+mn-cs"/>
                </a:rPr>
                <a:t>Повышение качества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100" dirty="0" smtClean="0">
                  <a:solidFill>
                    <a:srgbClr val="C00000"/>
                  </a:solidFill>
                  <a:cs typeface="+mn-cs"/>
                </a:rPr>
                <a:t>жизни населения в сельской местности</a:t>
              </a:r>
              <a:endParaRPr lang="ru-RU" sz="1100" dirty="0">
                <a:solidFill>
                  <a:srgbClr val="C00000"/>
                </a:solidFill>
                <a:cs typeface="+mn-cs"/>
              </a:endParaRPr>
            </a:p>
          </p:txBody>
        </p:sp>
      </p:grpSp>
      <p:sp>
        <p:nvSpPr>
          <p:cNvPr id="64" name="Прямоугольник 63"/>
          <p:cNvSpPr/>
          <p:nvPr/>
        </p:nvSpPr>
        <p:spPr>
          <a:xfrm>
            <a:off x="122238" y="1606550"/>
            <a:ext cx="4699000" cy="504825"/>
          </a:xfrm>
          <a:prstGeom prst="rect">
            <a:avLst/>
          </a:prstGeom>
          <a:gradFill>
            <a:gsLst>
              <a:gs pos="25000">
                <a:srgbClr val="618DC3"/>
              </a:gs>
              <a:gs pos="50000">
                <a:schemeClr val="accent1">
                  <a:lumMod val="75000"/>
                </a:schemeClr>
              </a:gs>
              <a:gs pos="75000">
                <a:srgbClr val="618DC3"/>
              </a:gs>
            </a:gsLst>
            <a:lin ang="5400000" scaled="0"/>
          </a:gradFill>
          <a:ln w="12700"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9644" name="TextBox 13"/>
          <p:cNvSpPr txBox="1">
            <a:spLocks noChangeArrowheads="1"/>
          </p:cNvSpPr>
          <p:nvPr/>
        </p:nvSpPr>
        <p:spPr bwMode="auto">
          <a:xfrm>
            <a:off x="277813" y="1663700"/>
            <a:ext cx="1376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000" b="1">
                <a:solidFill>
                  <a:srgbClr val="FFFFFF"/>
                </a:solidFill>
                <a:latin typeface="Arial" charset="0"/>
              </a:rPr>
              <a:t>Развитие инфраструктуры</a:t>
            </a:r>
          </a:p>
        </p:txBody>
      </p:sp>
      <p:sp>
        <p:nvSpPr>
          <p:cNvPr id="69645" name="TextBox 15"/>
          <p:cNvSpPr txBox="1">
            <a:spLocks noChangeArrowheads="1"/>
          </p:cNvSpPr>
          <p:nvPr/>
        </p:nvSpPr>
        <p:spPr bwMode="auto">
          <a:xfrm>
            <a:off x="3175000" y="1587500"/>
            <a:ext cx="164623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000" b="1">
                <a:solidFill>
                  <a:srgbClr val="FFFFFF"/>
                </a:solidFill>
                <a:latin typeface="Arial" charset="0"/>
              </a:rPr>
              <a:t>Формирование благоприятных социальных условий</a:t>
            </a:r>
          </a:p>
        </p:txBody>
      </p:sp>
      <p:sp>
        <p:nvSpPr>
          <p:cNvPr id="69646" name="TextBox 18"/>
          <p:cNvSpPr txBox="1">
            <a:spLocks noChangeArrowheads="1"/>
          </p:cNvSpPr>
          <p:nvPr/>
        </p:nvSpPr>
        <p:spPr bwMode="auto">
          <a:xfrm>
            <a:off x="1760538" y="1658938"/>
            <a:ext cx="1371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000" b="1">
                <a:solidFill>
                  <a:srgbClr val="FFFFFF"/>
                </a:solidFill>
                <a:latin typeface="Arial" charset="0"/>
              </a:rPr>
              <a:t>Экономика </a:t>
            </a:r>
          </a:p>
          <a:p>
            <a:pPr algn="ctr" eaLnBrk="1" hangingPunct="1"/>
            <a:r>
              <a:rPr lang="ru-RU" sz="1000" b="1">
                <a:solidFill>
                  <a:srgbClr val="FFFFFF"/>
                </a:solidFill>
                <a:latin typeface="Arial" charset="0"/>
              </a:rPr>
              <a:t>«простых вещей»</a:t>
            </a:r>
          </a:p>
        </p:txBody>
      </p:sp>
      <p:sp>
        <p:nvSpPr>
          <p:cNvPr id="66" name="AutoShape 4"/>
          <p:cNvSpPr>
            <a:spLocks noChangeAspect="1" noChangeArrowheads="1"/>
          </p:cNvSpPr>
          <p:nvPr/>
        </p:nvSpPr>
        <p:spPr bwMode="auto">
          <a:xfrm rot="5400000">
            <a:off x="1557338" y="1720850"/>
            <a:ext cx="192088" cy="287337"/>
          </a:xfrm>
          <a:prstGeom prst="flowChartDecision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52000">
                <a:schemeClr val="bg1"/>
              </a:gs>
              <a:gs pos="100000">
                <a:schemeClr val="bg1">
                  <a:lumMod val="95000"/>
                </a:schemeClr>
              </a:gs>
            </a:gsLst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7" name="AutoShape 4"/>
          <p:cNvSpPr>
            <a:spLocks noChangeAspect="1" noChangeArrowheads="1"/>
          </p:cNvSpPr>
          <p:nvPr/>
        </p:nvSpPr>
        <p:spPr bwMode="auto">
          <a:xfrm rot="5400000">
            <a:off x="3078163" y="1720850"/>
            <a:ext cx="192088" cy="287337"/>
          </a:xfrm>
          <a:prstGeom prst="flowChartDecision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52000">
                <a:schemeClr val="bg1"/>
              </a:gs>
              <a:gs pos="100000">
                <a:schemeClr val="bg1">
                  <a:lumMod val="95000"/>
                </a:schemeClr>
              </a:gs>
            </a:gsLst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9" name="AutoShape 4"/>
          <p:cNvSpPr>
            <a:spLocks noChangeAspect="1" noChangeArrowheads="1"/>
          </p:cNvSpPr>
          <p:nvPr/>
        </p:nvSpPr>
        <p:spPr bwMode="auto">
          <a:xfrm rot="5400000">
            <a:off x="180975" y="1714500"/>
            <a:ext cx="192088" cy="287338"/>
          </a:xfrm>
          <a:prstGeom prst="flowChartDecision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52000">
                <a:schemeClr val="bg1"/>
              </a:gs>
              <a:gs pos="100000">
                <a:schemeClr val="bg1">
                  <a:lumMod val="95000"/>
                </a:schemeClr>
              </a:gs>
            </a:gsLst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69650" name="Группа 3"/>
          <p:cNvGrpSpPr>
            <a:grpSpLocks/>
          </p:cNvGrpSpPr>
          <p:nvPr/>
        </p:nvGrpSpPr>
        <p:grpSpPr bwMode="auto">
          <a:xfrm>
            <a:off x="239713" y="5949950"/>
            <a:ext cx="4481512" cy="554038"/>
            <a:chOff x="4840620" y="1617771"/>
            <a:chExt cx="4481059" cy="553998"/>
          </a:xfrm>
        </p:grpSpPr>
        <p:sp>
          <p:nvSpPr>
            <p:cNvPr id="130" name="Прямоугольник 129"/>
            <p:cNvSpPr/>
            <p:nvPr/>
          </p:nvSpPr>
          <p:spPr>
            <a:xfrm>
              <a:off x="4840620" y="1646344"/>
              <a:ext cx="4481059" cy="506376"/>
            </a:xfrm>
            <a:prstGeom prst="rect">
              <a:avLst/>
            </a:prstGeom>
            <a:gradFill>
              <a:gsLst>
                <a:gs pos="25000">
                  <a:srgbClr val="618DC3"/>
                </a:gs>
                <a:gs pos="50000">
                  <a:schemeClr val="accent1">
                    <a:lumMod val="75000"/>
                  </a:schemeClr>
                </a:gs>
                <a:gs pos="75000">
                  <a:srgbClr val="618DC3"/>
                </a:gs>
              </a:gsLst>
              <a:lin ang="5400000" scaled="0"/>
            </a:gradFill>
            <a:ln w="12700">
              <a:solidFill>
                <a:schemeClr val="accent1">
                  <a:shade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9670" name="TextBox 132"/>
            <p:cNvSpPr txBox="1">
              <a:spLocks noChangeArrowheads="1"/>
            </p:cNvSpPr>
            <p:nvPr/>
          </p:nvSpPr>
          <p:spPr bwMode="auto">
            <a:xfrm>
              <a:off x="5163734" y="1698517"/>
              <a:ext cx="159030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1000" b="1">
                  <a:solidFill>
                    <a:srgbClr val="FFFFFF"/>
                  </a:solidFill>
                  <a:latin typeface="Arial" charset="0"/>
                </a:rPr>
                <a:t>Формирование конкурентной среды</a:t>
              </a:r>
            </a:p>
          </p:txBody>
        </p:sp>
        <p:sp>
          <p:nvSpPr>
            <p:cNvPr id="137" name="AutoShape 4"/>
            <p:cNvSpPr>
              <a:spLocks noChangeAspect="1" noChangeArrowheads="1"/>
            </p:cNvSpPr>
            <p:nvPr/>
          </p:nvSpPr>
          <p:spPr bwMode="auto">
            <a:xfrm rot="5400000">
              <a:off x="4995383" y="1745560"/>
              <a:ext cx="192073" cy="288896"/>
            </a:xfrm>
            <a:prstGeom prst="flowChartDecision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5200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9" name="AutoShape 4"/>
            <p:cNvSpPr>
              <a:spLocks noChangeAspect="1" noChangeArrowheads="1"/>
            </p:cNvSpPr>
            <p:nvPr/>
          </p:nvSpPr>
          <p:spPr bwMode="auto">
            <a:xfrm rot="5400000">
              <a:off x="6867649" y="1746354"/>
              <a:ext cx="192073" cy="287309"/>
            </a:xfrm>
            <a:prstGeom prst="flowChartDecision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5200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7044695" y="1617771"/>
              <a:ext cx="1960336" cy="553998"/>
            </a:xfrm>
            <a:prstGeom prst="rect">
              <a:avLst/>
            </a:prstGeom>
            <a:noFill/>
            <a:effectLst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0" b="1" spc="50" dirty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latin typeface="Arial" pitchFamily="34" charset="0"/>
                  <a:cs typeface="Arial" pitchFamily="34" charset="0"/>
                </a:rPr>
                <a:t>Доля малого и среднего бизнеса в ВРП области превысит 30 %</a:t>
              </a:r>
            </a:p>
          </p:txBody>
        </p:sp>
        <p:sp>
          <p:nvSpPr>
            <p:cNvPr id="141" name="AutoShape 4"/>
            <p:cNvSpPr>
              <a:spLocks noChangeAspect="1" noChangeArrowheads="1"/>
            </p:cNvSpPr>
            <p:nvPr/>
          </p:nvSpPr>
          <p:spPr bwMode="auto">
            <a:xfrm rot="5400000">
              <a:off x="8956588" y="1746354"/>
              <a:ext cx="192073" cy="287309"/>
            </a:xfrm>
            <a:prstGeom prst="flowChartDecision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5200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69651" name="Text Box 20"/>
          <p:cNvSpPr txBox="1">
            <a:spLocks noChangeArrowheads="1"/>
          </p:cNvSpPr>
          <p:nvPr/>
        </p:nvSpPr>
        <p:spPr bwMode="auto">
          <a:xfrm>
            <a:off x="449263" y="5678488"/>
            <a:ext cx="825500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sz="1200" b="1">
                <a:solidFill>
                  <a:srgbClr val="000000"/>
                </a:solidFill>
                <a:latin typeface="Arial" charset="0"/>
              </a:rPr>
              <a:t>2017 год</a:t>
            </a:r>
          </a:p>
        </p:txBody>
      </p:sp>
      <p:sp>
        <p:nvSpPr>
          <p:cNvPr id="69652" name="Text Box 20"/>
          <p:cNvSpPr txBox="1">
            <a:spLocks noChangeArrowheads="1"/>
          </p:cNvSpPr>
          <p:nvPr/>
        </p:nvSpPr>
        <p:spPr bwMode="auto">
          <a:xfrm>
            <a:off x="3741738" y="5673725"/>
            <a:ext cx="825500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sz="1200" b="1">
                <a:solidFill>
                  <a:srgbClr val="000000"/>
                </a:solidFill>
                <a:latin typeface="Arial" charset="0"/>
              </a:rPr>
              <a:t>2020 год</a:t>
            </a:r>
          </a:p>
        </p:txBody>
      </p:sp>
      <p:graphicFrame>
        <p:nvGraphicFramePr>
          <p:cNvPr id="69653" name="Объект 45"/>
          <p:cNvGraphicFramePr>
            <a:graphicFrameLocks noChangeAspect="1"/>
          </p:cNvGraphicFramePr>
          <p:nvPr/>
        </p:nvGraphicFramePr>
        <p:xfrm>
          <a:off x="5203825" y="2482850"/>
          <a:ext cx="3514725" cy="210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01" r:id="rId9" imgW="3511600" imgH="2103302" progId="Excel.Chart.8">
                  <p:embed/>
                </p:oleObj>
              </mc:Choice>
              <mc:Fallback>
                <p:oleObj r:id="rId9" imgW="3511600" imgH="2103302" progId="Excel.Chart.8">
                  <p:embed/>
                  <p:pic>
                    <p:nvPicPr>
                      <p:cNvPr id="0" name="Объект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3825" y="2482850"/>
                        <a:ext cx="3514725" cy="2101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" name="Овал 152"/>
          <p:cNvSpPr>
            <a:spLocks noChangeAspect="1"/>
          </p:cNvSpPr>
          <p:nvPr/>
        </p:nvSpPr>
        <p:spPr>
          <a:xfrm>
            <a:off x="5580063" y="2794000"/>
            <a:ext cx="600075" cy="56356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9655" name="Text Box 20"/>
          <p:cNvSpPr txBox="1">
            <a:spLocks noChangeArrowheads="1"/>
          </p:cNvSpPr>
          <p:nvPr/>
        </p:nvSpPr>
        <p:spPr bwMode="auto">
          <a:xfrm>
            <a:off x="4856163" y="4267200"/>
            <a:ext cx="4173537" cy="75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sz="1200" b="1">
                <a:solidFill>
                  <a:srgbClr val="10253F"/>
                </a:solidFill>
                <a:latin typeface="Arial" charset="0"/>
              </a:rPr>
              <a:t>Доля среднесписочной численности работников (без внешних совместителей), занятых у субъектов малого и среднего предпринимательства, в общей численности занятого населения области</a:t>
            </a:r>
          </a:p>
        </p:txBody>
      </p:sp>
      <p:sp>
        <p:nvSpPr>
          <p:cNvPr id="160" name="Freeform 28"/>
          <p:cNvSpPr>
            <a:spLocks noChangeAspect="1"/>
          </p:cNvSpPr>
          <p:nvPr/>
        </p:nvSpPr>
        <p:spPr bwMode="auto">
          <a:xfrm rot="11271980" flipH="1">
            <a:off x="6850063" y="5235575"/>
            <a:ext cx="747712" cy="733425"/>
          </a:xfrm>
          <a:custGeom>
            <a:avLst/>
            <a:gdLst>
              <a:gd name="T0" fmla="*/ 32 w 590"/>
              <a:gd name="T1" fmla="*/ 0 h 586"/>
              <a:gd name="T2" fmla="*/ 530 w 590"/>
              <a:gd name="T3" fmla="*/ 428 h 586"/>
              <a:gd name="T4" fmla="*/ 590 w 590"/>
              <a:gd name="T5" fmla="*/ 394 h 586"/>
              <a:gd name="T6" fmla="*/ 532 w 590"/>
              <a:gd name="T7" fmla="*/ 586 h 586"/>
              <a:gd name="T8" fmla="*/ 308 w 590"/>
              <a:gd name="T9" fmla="*/ 562 h 586"/>
              <a:gd name="T10" fmla="*/ 372 w 590"/>
              <a:gd name="T11" fmla="*/ 524 h 586"/>
              <a:gd name="T12" fmla="*/ 0 w 590"/>
              <a:gd name="T13" fmla="*/ 278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90" h="586">
                <a:moveTo>
                  <a:pt x="32" y="0"/>
                </a:moveTo>
                <a:cubicBezTo>
                  <a:pt x="32" y="0"/>
                  <a:pt x="260" y="58"/>
                  <a:pt x="530" y="428"/>
                </a:cubicBezTo>
                <a:cubicBezTo>
                  <a:pt x="560" y="411"/>
                  <a:pt x="590" y="394"/>
                  <a:pt x="590" y="394"/>
                </a:cubicBezTo>
                <a:lnTo>
                  <a:pt x="532" y="586"/>
                </a:lnTo>
                <a:lnTo>
                  <a:pt x="308" y="562"/>
                </a:lnTo>
                <a:cubicBezTo>
                  <a:pt x="308" y="562"/>
                  <a:pt x="340" y="543"/>
                  <a:pt x="372" y="524"/>
                </a:cubicBezTo>
                <a:cubicBezTo>
                  <a:pt x="190" y="306"/>
                  <a:pt x="0" y="278"/>
                  <a:pt x="0" y="278"/>
                </a:cubicBezTo>
              </a:path>
            </a:pathLst>
          </a:custGeom>
          <a:gradFill rotWithShape="1">
            <a:gsLst>
              <a:gs pos="0">
                <a:srgbClr val="FF8B8B">
                  <a:gamma/>
                  <a:tint val="10196"/>
                  <a:invGamma/>
                  <a:alpha val="0"/>
                </a:srgbClr>
              </a:gs>
              <a:gs pos="100000">
                <a:srgbClr val="C00000">
                  <a:alpha val="80000"/>
                </a:srgbClr>
              </a:gs>
            </a:gsLst>
            <a:lin ang="27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9657" name="TextBox 160"/>
          <p:cNvSpPr txBox="1">
            <a:spLocks noChangeArrowheads="1"/>
          </p:cNvSpPr>
          <p:nvPr/>
        </p:nvSpPr>
        <p:spPr bwMode="auto">
          <a:xfrm>
            <a:off x="6827838" y="5910263"/>
            <a:ext cx="873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>
                <a:solidFill>
                  <a:srgbClr val="000000"/>
                </a:solidFill>
                <a:latin typeface="Arial" charset="0"/>
              </a:rPr>
              <a:t>%</a:t>
            </a:r>
          </a:p>
        </p:txBody>
      </p:sp>
      <p:sp>
        <p:nvSpPr>
          <p:cNvPr id="155" name="Freeform 28"/>
          <p:cNvSpPr>
            <a:spLocks noChangeAspect="1"/>
          </p:cNvSpPr>
          <p:nvPr/>
        </p:nvSpPr>
        <p:spPr bwMode="auto">
          <a:xfrm rot="11271980" flipH="1">
            <a:off x="6894513" y="2913063"/>
            <a:ext cx="747712" cy="731837"/>
          </a:xfrm>
          <a:custGeom>
            <a:avLst/>
            <a:gdLst>
              <a:gd name="T0" fmla="*/ 32 w 590"/>
              <a:gd name="T1" fmla="*/ 0 h 586"/>
              <a:gd name="T2" fmla="*/ 530 w 590"/>
              <a:gd name="T3" fmla="*/ 428 h 586"/>
              <a:gd name="T4" fmla="*/ 590 w 590"/>
              <a:gd name="T5" fmla="*/ 394 h 586"/>
              <a:gd name="T6" fmla="*/ 532 w 590"/>
              <a:gd name="T7" fmla="*/ 586 h 586"/>
              <a:gd name="T8" fmla="*/ 308 w 590"/>
              <a:gd name="T9" fmla="*/ 562 h 586"/>
              <a:gd name="T10" fmla="*/ 372 w 590"/>
              <a:gd name="T11" fmla="*/ 524 h 586"/>
              <a:gd name="T12" fmla="*/ 0 w 590"/>
              <a:gd name="T13" fmla="*/ 278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90" h="586">
                <a:moveTo>
                  <a:pt x="32" y="0"/>
                </a:moveTo>
                <a:cubicBezTo>
                  <a:pt x="32" y="0"/>
                  <a:pt x="260" y="58"/>
                  <a:pt x="530" y="428"/>
                </a:cubicBezTo>
                <a:cubicBezTo>
                  <a:pt x="560" y="411"/>
                  <a:pt x="590" y="394"/>
                  <a:pt x="590" y="394"/>
                </a:cubicBezTo>
                <a:lnTo>
                  <a:pt x="532" y="586"/>
                </a:lnTo>
                <a:lnTo>
                  <a:pt x="308" y="562"/>
                </a:lnTo>
                <a:cubicBezTo>
                  <a:pt x="308" y="562"/>
                  <a:pt x="340" y="543"/>
                  <a:pt x="372" y="524"/>
                </a:cubicBezTo>
                <a:cubicBezTo>
                  <a:pt x="190" y="306"/>
                  <a:pt x="0" y="278"/>
                  <a:pt x="0" y="278"/>
                </a:cubicBezTo>
              </a:path>
            </a:pathLst>
          </a:custGeom>
          <a:gradFill rotWithShape="1">
            <a:gsLst>
              <a:gs pos="0">
                <a:srgbClr val="FF8B8B">
                  <a:gamma/>
                  <a:tint val="10196"/>
                  <a:invGamma/>
                  <a:alpha val="0"/>
                </a:srgbClr>
              </a:gs>
              <a:gs pos="100000">
                <a:srgbClr val="C00000">
                  <a:alpha val="80000"/>
                </a:srgbClr>
              </a:gs>
            </a:gsLst>
            <a:lin ang="27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9659" name="Text Box 56"/>
          <p:cNvSpPr txBox="1">
            <a:spLocks noChangeArrowheads="1"/>
          </p:cNvSpPr>
          <p:nvPr/>
        </p:nvSpPr>
        <p:spPr bwMode="auto">
          <a:xfrm>
            <a:off x="6950075" y="3500438"/>
            <a:ext cx="79216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10" rIns="91418" bIns="4571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200" b="1">
                <a:solidFill>
                  <a:srgbClr val="000000"/>
                </a:solidFill>
                <a:latin typeface="Arial" charset="0"/>
              </a:rPr>
              <a:t>ед.</a:t>
            </a:r>
          </a:p>
        </p:txBody>
      </p:sp>
      <p:sp>
        <p:nvSpPr>
          <p:cNvPr id="76" name="Text Box 20"/>
          <p:cNvSpPr txBox="1">
            <a:spLocks noChangeArrowheads="1"/>
          </p:cNvSpPr>
          <p:nvPr/>
        </p:nvSpPr>
        <p:spPr bwMode="auto">
          <a:xfrm>
            <a:off x="6900569" y="863341"/>
            <a:ext cx="2268146" cy="97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 pitchFamily="34" charset="0"/>
              </a:rPr>
              <a:t>БЕЛГОРОДЧИНА 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 pitchFamily="34" charset="0"/>
              </a:rPr>
              <a:t>РЕГИОН 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 pitchFamily="34" charset="0"/>
              </a:rPr>
              <a:t>ВОЗМОЖНОСТЕЙ 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 pitchFamily="34" charset="0"/>
              </a:rPr>
              <a:t>ДЛЯ МСП</a:t>
            </a:r>
          </a:p>
        </p:txBody>
      </p:sp>
      <p:pic>
        <p:nvPicPr>
          <p:cNvPr id="69661" name="Picture 2" descr="https://helpcase.ru/uploads/object/370/original.jpg?_=386349797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849313"/>
            <a:ext cx="20256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62" name="Text Box 20"/>
          <p:cNvSpPr txBox="1">
            <a:spLocks noChangeArrowheads="1"/>
          </p:cNvSpPr>
          <p:nvPr/>
        </p:nvSpPr>
        <p:spPr bwMode="auto">
          <a:xfrm>
            <a:off x="5254625" y="1930400"/>
            <a:ext cx="3673475" cy="75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sz="1200" b="1">
                <a:solidFill>
                  <a:srgbClr val="10253F"/>
                </a:solidFill>
                <a:latin typeface="Arial" charset="0"/>
              </a:rPr>
              <a:t>Количество субъектов малого и среднего предпринимательства (включая и индивидуальных предпринимателей) в расчете на 1 тыс. человек населения области </a:t>
            </a:r>
          </a:p>
        </p:txBody>
      </p:sp>
      <p:sp>
        <p:nvSpPr>
          <p:cNvPr id="69663" name="Прямоугольник 52"/>
          <p:cNvSpPr>
            <a:spLocks noChangeArrowheads="1"/>
          </p:cNvSpPr>
          <p:nvPr/>
        </p:nvSpPr>
        <p:spPr bwMode="auto">
          <a:xfrm>
            <a:off x="5497513" y="2924175"/>
            <a:ext cx="827087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300" b="1">
                <a:solidFill>
                  <a:srgbClr val="FFFFFF"/>
                </a:solidFill>
                <a:latin typeface="Arial" charset="0"/>
              </a:rPr>
              <a:t>110%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61913" y="0"/>
            <a:ext cx="9024937" cy="760413"/>
          </a:xfrm>
          <a:prstGeom prst="rect">
            <a:avLst/>
          </a:prstGeom>
          <a:gradFill flip="none" rotWithShape="1">
            <a:gsLst>
              <a:gs pos="35000">
                <a:sysClr val="window" lastClr="FFFFFF">
                  <a:alpha val="95000"/>
                </a:sysClr>
              </a:gs>
              <a:gs pos="100000">
                <a:srgbClr val="E7E6E6">
                  <a:lumMod val="90000"/>
                </a:srgbClr>
              </a:gs>
              <a:gs pos="0">
                <a:srgbClr val="E7E6E6">
                  <a:lumMod val="90000"/>
                </a:srgbClr>
              </a:gs>
              <a:gs pos="65000">
                <a:sysClr val="window" lastClr="FFFFFF">
                  <a:alpha val="95000"/>
                </a:sys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61913" y="765175"/>
            <a:ext cx="9031287" cy="69850"/>
          </a:xfrm>
          <a:prstGeom prst="rect">
            <a:avLst/>
          </a:prstGeom>
          <a:gradFill>
            <a:gsLst>
              <a:gs pos="0">
                <a:srgbClr val="0070C0"/>
              </a:gs>
              <a:gs pos="75000">
                <a:srgbClr val="0996FF"/>
              </a:gs>
              <a:gs pos="25000">
                <a:srgbClr val="0996FF"/>
              </a:gs>
              <a:gs pos="50000">
                <a:srgbClr val="1199FF"/>
              </a:gs>
              <a:gs pos="100000">
                <a:srgbClr val="0070C0"/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pic>
        <p:nvPicPr>
          <p:cNvPr id="55" name="Рисунок 54" descr="Герб.gif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60338" y="31750"/>
            <a:ext cx="619125" cy="736600"/>
          </a:xfrm>
          <a:prstGeom prst="rect">
            <a:avLst/>
          </a:prstGeom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6" name="TextBox 3"/>
          <p:cNvSpPr txBox="1">
            <a:spLocks noChangeArrowheads="1"/>
          </p:cNvSpPr>
          <p:nvPr/>
        </p:nvSpPr>
        <p:spPr bwMode="auto">
          <a:xfrm>
            <a:off x="939800" y="207963"/>
            <a:ext cx="813276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Развитие </a:t>
            </a:r>
            <a:r>
              <a:rPr lang="ru-RU" sz="1800" b="1" kern="0" dirty="0" smtClean="0">
                <a:latin typeface="Arial Black" pitchFamily="34" charset="0"/>
                <a:cs typeface="Arial" pitchFamily="34" charset="0"/>
              </a:rPr>
              <a:t>малого и среднего предпринимательства</a:t>
            </a:r>
          </a:p>
        </p:txBody>
      </p:sp>
      <p:pic>
        <p:nvPicPr>
          <p:cNvPr id="69668" name="Picture 9" descr="Picture4"/>
          <p:cNvPicPr>
            <a:picLocks noChangeAspect="1" noChangeArrowheads="1"/>
          </p:cNvPicPr>
          <p:nvPr/>
        </p:nvPicPr>
        <p:blipFill>
          <a:blip r:embed="rId13" cstate="print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3513" y="46038"/>
            <a:ext cx="6746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6305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65000">
                <a:schemeClr val="bg1">
                  <a:lumMod val="9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50813" y="87313"/>
            <a:ext cx="8853487" cy="839787"/>
          </a:xfrm>
          <a:prstGeom prst="rect">
            <a:avLst/>
          </a:prstGeom>
          <a:gradFill flip="none" rotWithShape="1">
            <a:gsLst>
              <a:gs pos="35000">
                <a:schemeClr val="bg1">
                  <a:alpha val="95000"/>
                </a:schemeClr>
              </a:gs>
              <a:gs pos="100000">
                <a:schemeClr val="bg2">
                  <a:lumMod val="90000"/>
                </a:schemeClr>
              </a:gs>
              <a:gs pos="0">
                <a:schemeClr val="bg2">
                  <a:lumMod val="90000"/>
                </a:schemeClr>
              </a:gs>
              <a:gs pos="65000">
                <a:schemeClr val="bg1">
                  <a:alpha val="9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0813" y="930275"/>
            <a:ext cx="8853487" cy="5675313"/>
          </a:xfrm>
          <a:prstGeom prst="rect">
            <a:avLst/>
          </a:prstGeom>
          <a:gradFill flip="none" rotWithShape="1">
            <a:gsLst>
              <a:gs pos="100000">
                <a:srgbClr val="BFD0EB"/>
              </a:gs>
              <a:gs pos="0">
                <a:srgbClr val="BFD0EB"/>
              </a:gs>
              <a:gs pos="65000">
                <a:schemeClr val="bg1"/>
              </a:gs>
              <a:gs pos="35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0661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D89A35B-B326-4C03-A337-EAD6E0443C19}" type="slidenum">
              <a:rPr lang="en-US" altLang="ru-RU" smtClean="0">
                <a:latin typeface="Arial Black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altLang="ru-RU" smtClean="0">
              <a:latin typeface="Arial Black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50813" y="930275"/>
            <a:ext cx="8853487" cy="69850"/>
          </a:xfrm>
          <a:prstGeom prst="rect">
            <a:avLst/>
          </a:prstGeom>
          <a:gradFill>
            <a:gsLst>
              <a:gs pos="0">
                <a:srgbClr val="0070C0"/>
              </a:gs>
              <a:gs pos="75000">
                <a:srgbClr val="0996FF"/>
              </a:gs>
              <a:gs pos="25000">
                <a:srgbClr val="0996FF"/>
              </a:gs>
              <a:gs pos="50000">
                <a:srgbClr val="1199FF"/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4" name="Рисунок 33" descr="Герб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8" y="133350"/>
            <a:ext cx="619125" cy="736600"/>
          </a:xfrm>
          <a:prstGeom prst="rect">
            <a:avLst/>
          </a:prstGeom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"/>
          <p:cNvSpPr txBox="1">
            <a:spLocks noChangeArrowheads="1"/>
          </p:cNvSpPr>
          <p:nvPr/>
        </p:nvSpPr>
        <p:spPr bwMode="auto">
          <a:xfrm>
            <a:off x="871538" y="196850"/>
            <a:ext cx="813276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Поручения Президента Российской </a:t>
            </a:r>
            <a:r>
              <a:rPr lang="ru-RU" sz="1800" b="1" kern="0" dirty="0" smtClean="0">
                <a:latin typeface="Arial Black" pitchFamily="34" charset="0"/>
                <a:cs typeface="Arial" pitchFamily="34" charset="0"/>
              </a:rPr>
              <a:t>Федерации</a:t>
            </a:r>
            <a:endParaRPr lang="en-US" sz="1800" b="1" kern="0" dirty="0" smtClean="0">
              <a:latin typeface="Arial Black" pitchFamily="34" charset="0"/>
              <a:cs typeface="Arial" pitchFamily="34" charset="0"/>
            </a:endParaRP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 smtClean="0">
                <a:latin typeface="Arial Black" pitchFamily="34" charset="0"/>
                <a:cs typeface="Arial" pitchFamily="34" charset="0"/>
              </a:rPr>
              <a:t>о </a:t>
            </a: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развитии конкуренции </a:t>
            </a:r>
            <a:r>
              <a:rPr lang="en-US" sz="1800" b="1" kern="0" dirty="0" smtClean="0">
                <a:latin typeface="Arial Black" pitchFamily="34" charset="0"/>
                <a:cs typeface="Arial" pitchFamily="34" charset="0"/>
              </a:rPr>
              <a:t> </a:t>
            </a:r>
            <a:endParaRPr lang="ru-RU" sz="1800" b="1" kern="0" dirty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70665" name="Picture 9" descr="Picture4"/>
          <p:cNvPicPr>
            <a:picLocks noChangeAspect="1" noChangeArrowheads="1"/>
          </p:cNvPicPr>
          <p:nvPr/>
        </p:nvPicPr>
        <p:blipFill>
          <a:blip r:embed="rId3" cstate="print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65113" y="147638"/>
            <a:ext cx="6746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Таблица 9">
            <a:extLst/>
          </p:cNvPr>
          <p:cNvGraphicFramePr>
            <a:graphicFrameLocks noGrp="1"/>
          </p:cNvGraphicFramePr>
          <p:nvPr/>
        </p:nvGraphicFramePr>
        <p:xfrm>
          <a:off x="152400" y="1011238"/>
          <a:ext cx="8839200" cy="561816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400270">
                  <a:extLst>
                    <a:ext uri="{9D8B030D-6E8A-4147-A177-3AD203B41FA5}"/>
                  </a:extLst>
                </a:gridCol>
                <a:gridCol w="754323">
                  <a:extLst>
                    <a:ext uri="{9D8B030D-6E8A-4147-A177-3AD203B41FA5}"/>
                  </a:extLst>
                </a:gridCol>
                <a:gridCol w="3684607">
                  <a:extLst>
                    <a:ext uri="{9D8B030D-6E8A-4147-A177-3AD203B41FA5}"/>
                  </a:extLst>
                </a:gridCol>
              </a:tblGrid>
              <a:tr h="619624">
                <a:tc>
                  <a:txBody>
                    <a:bodyPr/>
                    <a:lstStyle/>
                    <a:p>
                      <a:pPr algn="just">
                        <a:tabLst>
                          <a:tab pos="4841875" algn="l"/>
                        </a:tabLst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Национальный план развития конкуренции в </a:t>
                      </a: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РФ на               </a:t>
                      </a: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2018-2020 годы, утвержденный Указом Президента РФ </a:t>
                      </a: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</a:t>
                      </a:r>
                      <a:r>
                        <a:rPr lang="ru-RU" sz="11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1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декабря 2017 года № 618 </a:t>
                      </a:r>
                    </a:p>
                  </a:txBody>
                  <a:tcPr marL="91438" marR="91438" marT="45722" marB="45722" anchor="ctr">
                    <a:solidFill>
                      <a:srgbClr val="CCECFF">
                        <a:alpha val="5294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</a:t>
                      </a:r>
                    </a:p>
                  </a:txBody>
                  <a:tcPr marL="91438" marR="91438" marT="45722" marB="45722" anchor="ctr">
                    <a:solidFill>
                      <a:srgbClr val="CCECFF">
                        <a:alpha val="5294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Ответственные 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22" marB="45722" anchor="ctr">
                    <a:solidFill>
                      <a:srgbClr val="CCECFF">
                        <a:alpha val="52941"/>
                      </a:srgbClr>
                    </a:solidFill>
                  </a:tcPr>
                </a:tc>
                <a:extLst>
                  <a:ext uri="{0D108BD9-81ED-4DB2-BD59-A6C34878D82A}"/>
                </a:extLst>
              </a:tr>
              <a:tr h="617246">
                <a:tc>
                  <a:txBody>
                    <a:bodyPr/>
                    <a:lstStyle/>
                    <a:p>
                      <a:pPr algn="just"/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Внести изменения в положения об ОИВО и ОМСУ, предусматривающие приоритет целей и задач по содействию развитию конкуренции на соответствующих товарных рынках</a:t>
                      </a:r>
                      <a:endParaRPr lang="ru-RU" sz="11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22" marB="45722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января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2019 года</a:t>
                      </a:r>
                    </a:p>
                  </a:txBody>
                  <a:tcPr marL="91438" marR="91438" marT="45722" marB="457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Павлова О.А., Абрамов О.В., Шамаев В.П., Алейник С.Н., Боровик В.Ф., Глаголев Е.С., </a:t>
                      </a:r>
                      <a:r>
                        <a:rPr lang="ru-RU" sz="11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Галдун</a:t>
                      </a: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Ю.В., Перцев В.Н., Зубарева Н.Н., Тишина Е.Г.,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главы администраций МР и ГО</a:t>
                      </a:r>
                    </a:p>
                  </a:txBody>
                  <a:tcPr marL="91438" marR="91438" marT="45722" marB="45722" anchor="ctr">
                    <a:noFill/>
                  </a:tcPr>
                </a:tc>
                <a:extLst>
                  <a:ext uri="{0D108BD9-81ED-4DB2-BD59-A6C34878D82A}"/>
                </a:extLst>
              </a:tr>
              <a:tr h="762079">
                <a:tc>
                  <a:txBody>
                    <a:bodyPr/>
                    <a:lstStyle/>
                    <a:p>
                      <a:pPr algn="just"/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Организовать внедрение в ОИВО и ОМСУ системы внутреннего обеспечения соответствия требованиям антимонопольного законодательства (антимонопольного комплаенса)</a:t>
                      </a:r>
                      <a:endParaRPr lang="ru-RU" sz="11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22" marB="45722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марта 2019 года</a:t>
                      </a:r>
                    </a:p>
                  </a:txBody>
                  <a:tcPr marL="91438" marR="91438" marT="45722" marB="457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Абрамов О.В., Шамаев В.П., Алейник С.Н., Боровик В.Ф., Глаголев Е.С., </a:t>
                      </a:r>
                      <a:r>
                        <a:rPr lang="ru-RU" sz="11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Галдун</a:t>
                      </a: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Ю.В., Перцев В.Н., Зубарева Н.Н., Павлова О.А., Тишина Е.Г., </a:t>
                      </a:r>
                      <a:r>
                        <a:rPr lang="ru-RU" sz="11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Ширков</a:t>
                      </a: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А.В., главы администраций МР и ГО</a:t>
                      </a:r>
                    </a:p>
                  </a:txBody>
                  <a:tcPr marL="91438" marR="91438" marT="45722" marB="45722" anchor="ctr">
                    <a:noFill/>
                  </a:tcPr>
                </a:tc>
                <a:extLst>
                  <a:ext uri="{0D108BD9-81ED-4DB2-BD59-A6C34878D82A}"/>
                </a:extLst>
              </a:tr>
              <a:tr h="494840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Перечень поручений Президента РФ </a:t>
                      </a:r>
                      <a:r>
                        <a:rPr lang="ru-RU" sz="1100" b="1" kern="12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 15.05.2018 №Пр-817 ГС </a:t>
                      </a: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итогам заседания Государственного совета РФ 5 апреля 2018 года</a:t>
                      </a:r>
                    </a:p>
                  </a:txBody>
                  <a:tcPr marL="91438" marR="91438" marT="45722" marB="45722">
                    <a:solidFill>
                      <a:srgbClr val="CCECFF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</a:t>
                      </a:r>
                    </a:p>
                  </a:txBody>
                  <a:tcPr marL="91438" marR="91438" marT="45722" marB="45722" anchor="ctr">
                    <a:solidFill>
                      <a:srgbClr val="CCECFF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Ответственные 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22" marB="45722" anchor="ctr">
                    <a:solidFill>
                      <a:srgbClr val="CCECFF">
                        <a:alpha val="54118"/>
                      </a:srgbClr>
                    </a:solidFill>
                  </a:tcPr>
                </a:tc>
                <a:extLst>
                  <a:ext uri="{0D108BD9-81ED-4DB2-BD59-A6C34878D82A}"/>
                </a:extLst>
              </a:tr>
              <a:tr h="1143046">
                <a:tc>
                  <a:txBody>
                    <a:bodyPr/>
                    <a:lstStyle/>
                    <a:p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Обеспечить опубликование и актуализацию на официальных сайтах области и районов (округов) информации об объектах, находящихся в государственной (муниципальной) собственности области, включая сведения о наименованиях объектов, их местонахождении, характеристиках и целевом назначении, существующих ограничениях их использования и обременениях правами третьих лиц</a:t>
                      </a:r>
                    </a:p>
                  </a:txBody>
                  <a:tcPr marL="91438" marR="91438" marT="45722" marB="45722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октября 2018 года</a:t>
                      </a:r>
                    </a:p>
                  </a:txBody>
                  <a:tcPr marL="91438" marR="91438" marT="45722" marB="4572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Шамаев В.П., главы администраций муниципальных районов и городских округов области</a:t>
                      </a:r>
                      <a:endParaRPr lang="ru-RU" sz="11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22" marB="45722" anchor="ctr">
                    <a:noFill/>
                  </a:tcPr>
                </a:tc>
                <a:extLst>
                  <a:ext uri="{0D108BD9-81ED-4DB2-BD59-A6C34878D82A}"/>
                </a:extLst>
              </a:tr>
              <a:tr h="617246">
                <a:tc>
                  <a:txBody>
                    <a:bodyPr/>
                    <a:lstStyle/>
                    <a:p>
                      <a:pPr algn="just"/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ОИВО разработать ключевые показатели развития конкуренции и согласовать с ФАС России и заинтересованными федеральными органами исполнительной власти области</a:t>
                      </a:r>
                    </a:p>
                  </a:txBody>
                  <a:tcPr marL="91438" marR="91438" marT="45722" marB="4572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декабря 2018 года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22" marB="457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Абрамов О.В., Шамаев В.П., Алейник С.Н., Глаголев Е.С., </a:t>
                      </a:r>
                      <a:r>
                        <a:rPr lang="ru-RU" sz="1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Галдун</a:t>
                      </a: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Ю.В., 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Перцев В.Н., Зубарева </a:t>
                      </a: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Н.Н., Павлова О.А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., Тишина Е.Г., </a:t>
                      </a:r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Ширков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А.В.</a:t>
                      </a:r>
                    </a:p>
                  </a:txBody>
                  <a:tcPr marL="91438" marR="91438" marT="45722" marB="45722" anchor="ctr">
                    <a:noFill/>
                  </a:tcPr>
                </a:tc>
                <a:extLst>
                  <a:ext uri="{0D108BD9-81ED-4DB2-BD59-A6C34878D82A}"/>
                </a:extLst>
              </a:tr>
              <a:tr h="617246">
                <a:tc>
                  <a:txBody>
                    <a:bodyPr/>
                    <a:lstStyle/>
                    <a:p>
                      <a:pPr algn="just"/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Разработать и внедрить систему мотивации органов местного самоуправления области к эффективной работе по содействию развитию конкуренции</a:t>
                      </a:r>
                    </a:p>
                  </a:txBody>
                  <a:tcPr marL="91438" marR="91438" marT="45722" marB="4572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января 2019 года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22" marB="4572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Абрамов О.В., главы администраций МР и ГО</a:t>
                      </a:r>
                      <a:endParaRPr lang="ru-RU" sz="11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22" marB="45722" anchor="ctr">
                    <a:noFill/>
                  </a:tcPr>
                </a:tc>
                <a:extLst>
                  <a:ext uri="{0D108BD9-81ED-4DB2-BD59-A6C34878D82A}"/>
                </a:extLst>
              </a:tr>
              <a:tr h="746837">
                <a:tc>
                  <a:txBody>
                    <a:bodyPr/>
                    <a:lstStyle/>
                    <a:p>
                      <a:pPr algn="just"/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ОИВО и ОМСУ </a:t>
                      </a: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актуализировать региональный и муниципальные планы («дорожные карты») по содействию развитию конкуренции с учётом ключевых показателей развития конкуренции</a:t>
                      </a:r>
                    </a:p>
                  </a:txBody>
                  <a:tcPr marL="91438" marR="91438" marT="45722" marB="4572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октября 2019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22" marB="4572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Абрамов О.В., Шамаев В.П., Алейник С.Н., Боровик В.Ф., Глаголев Е.С., </a:t>
                      </a:r>
                      <a:r>
                        <a:rPr lang="ru-RU" sz="1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Галдун</a:t>
                      </a: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Ю.В., 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Перцев В.Н., </a:t>
                      </a: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Зубарева Н.Н., Павлова О.А., 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Тишина Е.Г., главы </a:t>
                      </a: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администраций 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МР, ГО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22" marB="45722" anchor="ctr"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1" name="Овал 10"/>
          <p:cNvSpPr/>
          <p:nvPr/>
        </p:nvSpPr>
        <p:spPr>
          <a:xfrm>
            <a:off x="4503738" y="1685925"/>
            <a:ext cx="852487" cy="498475"/>
          </a:xfrm>
          <a:prstGeom prst="ellipse">
            <a:avLst/>
          </a:prstGeom>
          <a:noFill/>
          <a:ln w="31750">
            <a:solidFill>
              <a:srgbClr val="007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4503738" y="3819525"/>
            <a:ext cx="852487" cy="498475"/>
          </a:xfrm>
          <a:prstGeom prst="ellipse">
            <a:avLst/>
          </a:prstGeom>
          <a:noFill/>
          <a:ln w="31750">
            <a:solidFill>
              <a:srgbClr val="007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4503738" y="4721225"/>
            <a:ext cx="852487" cy="498475"/>
          </a:xfrm>
          <a:prstGeom prst="ellipse">
            <a:avLst/>
          </a:prstGeom>
          <a:noFill/>
          <a:ln w="31750">
            <a:solidFill>
              <a:srgbClr val="007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4503738" y="5321300"/>
            <a:ext cx="852487" cy="498475"/>
          </a:xfrm>
          <a:prstGeom prst="ellipse">
            <a:avLst/>
          </a:prstGeom>
          <a:noFill/>
          <a:ln w="31750">
            <a:solidFill>
              <a:srgbClr val="007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4503738" y="6019800"/>
            <a:ext cx="852487" cy="498475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4503738" y="2360613"/>
            <a:ext cx="852487" cy="498475"/>
          </a:xfrm>
          <a:prstGeom prst="ellipse">
            <a:avLst/>
          </a:prstGeom>
          <a:noFill/>
          <a:ln w="31750">
            <a:solidFill>
              <a:srgbClr val="007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6305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65000">
                <a:schemeClr val="bg1">
                  <a:lumMod val="9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50813" y="87313"/>
            <a:ext cx="8853487" cy="839787"/>
          </a:xfrm>
          <a:prstGeom prst="rect">
            <a:avLst/>
          </a:prstGeom>
          <a:gradFill flip="none" rotWithShape="1">
            <a:gsLst>
              <a:gs pos="35000">
                <a:schemeClr val="bg1">
                  <a:alpha val="95000"/>
                </a:schemeClr>
              </a:gs>
              <a:gs pos="100000">
                <a:schemeClr val="bg2">
                  <a:lumMod val="90000"/>
                </a:schemeClr>
              </a:gs>
              <a:gs pos="0">
                <a:schemeClr val="bg2">
                  <a:lumMod val="90000"/>
                </a:schemeClr>
              </a:gs>
              <a:gs pos="65000">
                <a:schemeClr val="bg1">
                  <a:alpha val="9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0813" y="930275"/>
            <a:ext cx="8853487" cy="5675313"/>
          </a:xfrm>
          <a:prstGeom prst="rect">
            <a:avLst/>
          </a:prstGeom>
          <a:gradFill flip="none" rotWithShape="1">
            <a:gsLst>
              <a:gs pos="100000">
                <a:srgbClr val="BFD0EB"/>
              </a:gs>
              <a:gs pos="0">
                <a:srgbClr val="BFD0EB"/>
              </a:gs>
              <a:gs pos="65000">
                <a:schemeClr val="bg1"/>
              </a:gs>
              <a:gs pos="35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1685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91CA69B-DA0C-4769-9BE6-8CAB2C66D37E}" type="slidenum">
              <a:rPr lang="en-US" altLang="ru-RU" smtClean="0">
                <a:latin typeface="Arial Black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altLang="ru-RU" smtClean="0">
              <a:latin typeface="Arial Black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50813" y="930275"/>
            <a:ext cx="8853487" cy="69850"/>
          </a:xfrm>
          <a:prstGeom prst="rect">
            <a:avLst/>
          </a:prstGeom>
          <a:gradFill>
            <a:gsLst>
              <a:gs pos="0">
                <a:srgbClr val="0070C0"/>
              </a:gs>
              <a:gs pos="75000">
                <a:srgbClr val="0996FF"/>
              </a:gs>
              <a:gs pos="25000">
                <a:srgbClr val="0996FF"/>
              </a:gs>
              <a:gs pos="50000">
                <a:srgbClr val="1199FF"/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4" name="Рисунок 33" descr="Герб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8" y="133350"/>
            <a:ext cx="619125" cy="736600"/>
          </a:xfrm>
          <a:prstGeom prst="rect">
            <a:avLst/>
          </a:prstGeom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"/>
          <p:cNvSpPr txBox="1">
            <a:spLocks noChangeArrowheads="1"/>
          </p:cNvSpPr>
          <p:nvPr/>
        </p:nvSpPr>
        <p:spPr bwMode="auto">
          <a:xfrm>
            <a:off x="871538" y="152400"/>
            <a:ext cx="813276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Реализация Соглашения о взаимодействии 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ФАС России и Правительства области</a:t>
            </a:r>
          </a:p>
        </p:txBody>
      </p:sp>
      <p:pic>
        <p:nvPicPr>
          <p:cNvPr id="71689" name="Picture 9" descr="Picture4"/>
          <p:cNvPicPr>
            <a:picLocks noChangeAspect="1" noChangeArrowheads="1"/>
          </p:cNvPicPr>
          <p:nvPr/>
        </p:nvPicPr>
        <p:blipFill>
          <a:blip r:embed="rId3" cstate="print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65113" y="147638"/>
            <a:ext cx="6746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0" name="Рисунок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7" t="12817" r="23111" b="3912"/>
          <a:stretch>
            <a:fillRect/>
          </a:stretch>
        </p:blipFill>
        <p:spPr bwMode="auto">
          <a:xfrm>
            <a:off x="371475" y="1100138"/>
            <a:ext cx="3833813" cy="539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1" name="Рисунок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8" t="10449" r="4723" b="15973"/>
          <a:stretch>
            <a:fillRect/>
          </a:stretch>
        </p:blipFill>
        <p:spPr bwMode="auto">
          <a:xfrm>
            <a:off x="4678363" y="1087438"/>
            <a:ext cx="4084637" cy="271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678363" y="3921125"/>
            <a:ext cx="4084637" cy="2605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4781550" y="3921125"/>
            <a:ext cx="3900488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9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МЕРОПРИЯТИЙ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реализации Соглашения на 2019 год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9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9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Развитие и защита конкуренции.</a:t>
            </a:r>
          </a:p>
          <a:p>
            <a:pPr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Создание условий для эффективного функционирования товарных рынков.</a:t>
            </a:r>
          </a:p>
          <a:p>
            <a:pPr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Повышение инвестиционной активности.</a:t>
            </a:r>
          </a:p>
          <a:p>
            <a:pPr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Повышение уровня конкуренции в государственных, муниципальных и корпоративных закупках.</a:t>
            </a:r>
          </a:p>
          <a:p>
            <a:pPr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Повышение информационной открытости деятельности ОИВО и ОМСУ.</a:t>
            </a:r>
          </a:p>
          <a:p>
            <a:pPr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Соблюдение антимонопольного законодательства.</a:t>
            </a:r>
          </a:p>
          <a:p>
            <a:pPr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Соблюдение законодательства в сфере деятельности субъектов естественных монополий.</a:t>
            </a:r>
          </a:p>
          <a:p>
            <a:pPr algn="just">
              <a:defRPr/>
            </a:pP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Соблюдение законодательства в сфере государственного регулирования цен (тарифов) на товары (услуги).</a:t>
            </a:r>
          </a:p>
          <a:p>
            <a:pPr algn="just">
              <a:defRPr/>
            </a:pP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Содействие внедрению на территории Белгородской области Стандарта развития конкуренции в субъектах Российской Федерации.</a:t>
            </a:r>
          </a:p>
          <a:p>
            <a:pPr>
              <a:defRPr/>
            </a:pP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0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71475" y="1100138"/>
            <a:ext cx="3833813" cy="5375275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678363" y="1079500"/>
            <a:ext cx="4084637" cy="2720975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686300" y="3903663"/>
            <a:ext cx="4076700" cy="2622550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6305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65000">
                <a:schemeClr val="bg1">
                  <a:lumMod val="9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50813" y="87313"/>
            <a:ext cx="8853487" cy="839787"/>
          </a:xfrm>
          <a:prstGeom prst="rect">
            <a:avLst/>
          </a:prstGeom>
          <a:gradFill flip="none" rotWithShape="1">
            <a:gsLst>
              <a:gs pos="35000">
                <a:schemeClr val="bg1">
                  <a:alpha val="95000"/>
                </a:schemeClr>
              </a:gs>
              <a:gs pos="100000">
                <a:schemeClr val="bg2">
                  <a:lumMod val="90000"/>
                </a:schemeClr>
              </a:gs>
              <a:gs pos="0">
                <a:schemeClr val="bg2">
                  <a:lumMod val="90000"/>
                </a:schemeClr>
              </a:gs>
              <a:gs pos="65000">
                <a:schemeClr val="bg1">
                  <a:alpha val="9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0813" y="930275"/>
            <a:ext cx="8853487" cy="5675313"/>
          </a:xfrm>
          <a:prstGeom prst="rect">
            <a:avLst/>
          </a:prstGeom>
          <a:gradFill flip="none" rotWithShape="1">
            <a:gsLst>
              <a:gs pos="100000">
                <a:srgbClr val="BFD0EB"/>
              </a:gs>
              <a:gs pos="0">
                <a:srgbClr val="BFD0EB"/>
              </a:gs>
              <a:gs pos="65000">
                <a:schemeClr val="bg1"/>
              </a:gs>
              <a:gs pos="35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5061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FEECDBE-674C-40D1-BDF4-B428F6245177}" type="slidenum">
              <a:rPr lang="en-US" altLang="ru-RU" smtClean="0">
                <a:latin typeface="Arial Black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ru-RU" smtClean="0">
              <a:latin typeface="Arial Black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50813" y="930275"/>
            <a:ext cx="8853487" cy="69850"/>
          </a:xfrm>
          <a:prstGeom prst="rect">
            <a:avLst/>
          </a:prstGeom>
          <a:gradFill>
            <a:gsLst>
              <a:gs pos="0">
                <a:srgbClr val="0070C0"/>
              </a:gs>
              <a:gs pos="75000">
                <a:srgbClr val="0996FF"/>
              </a:gs>
              <a:gs pos="25000">
                <a:srgbClr val="0996FF"/>
              </a:gs>
              <a:gs pos="50000">
                <a:srgbClr val="1199FF"/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4" name="Рисунок 33" descr="Герб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8" y="133350"/>
            <a:ext cx="619125" cy="736600"/>
          </a:xfrm>
          <a:prstGeom prst="rect">
            <a:avLst/>
          </a:prstGeom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"/>
          <p:cNvSpPr txBox="1">
            <a:spLocks noChangeArrowheads="1"/>
          </p:cNvSpPr>
          <p:nvPr/>
        </p:nvSpPr>
        <p:spPr bwMode="auto">
          <a:xfrm>
            <a:off x="871538" y="195263"/>
            <a:ext cx="813276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Рейтинг регионов Российской Федерации 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по уровню содействия развитию конкуренции в 2017 году</a:t>
            </a:r>
          </a:p>
        </p:txBody>
      </p:sp>
      <p:pic>
        <p:nvPicPr>
          <p:cNvPr id="45065" name="Picture 9" descr="Picture4"/>
          <p:cNvPicPr>
            <a:picLocks noChangeAspect="1" noChangeArrowheads="1"/>
          </p:cNvPicPr>
          <p:nvPr/>
        </p:nvPicPr>
        <p:blipFill>
          <a:blip r:embed="rId3" cstate="print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65113" y="147638"/>
            <a:ext cx="6746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Рисунок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5" t="34364" r="10579" b="22385"/>
          <a:stretch>
            <a:fillRect/>
          </a:stretch>
        </p:blipFill>
        <p:spPr bwMode="auto">
          <a:xfrm>
            <a:off x="1035050" y="2157413"/>
            <a:ext cx="724217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кругленный прямоугольник 8"/>
          <p:cNvSpPr/>
          <p:nvPr/>
        </p:nvSpPr>
        <p:spPr>
          <a:xfrm>
            <a:off x="1111250" y="5146675"/>
            <a:ext cx="7100888" cy="21748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</a:p>
        </p:txBody>
      </p:sp>
      <p:sp>
        <p:nvSpPr>
          <p:cNvPr id="45068" name="TextBox 17"/>
          <p:cNvSpPr txBox="1">
            <a:spLocks noChangeArrowheads="1"/>
          </p:cNvSpPr>
          <p:nvPr/>
        </p:nvSpPr>
        <p:spPr bwMode="auto">
          <a:xfrm>
            <a:off x="1098550" y="5595938"/>
            <a:ext cx="457358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300" b="1">
                <a:latin typeface="Arial" charset="0"/>
              </a:rPr>
              <a:t>1. Значение показателя «Количество реализованных составляющих Стандарта»</a:t>
            </a:r>
          </a:p>
        </p:txBody>
      </p:sp>
      <p:sp>
        <p:nvSpPr>
          <p:cNvPr id="45069" name="TextBox 17"/>
          <p:cNvSpPr txBox="1">
            <a:spLocks noChangeArrowheads="1"/>
          </p:cNvSpPr>
          <p:nvPr/>
        </p:nvSpPr>
        <p:spPr bwMode="auto">
          <a:xfrm>
            <a:off x="1098550" y="6075363"/>
            <a:ext cx="457358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300" b="1">
                <a:latin typeface="Arial" charset="0"/>
              </a:rPr>
              <a:t>2. Значение показателя «Достижение установленных целевых значений»</a:t>
            </a:r>
          </a:p>
        </p:txBody>
      </p:sp>
      <p:sp>
        <p:nvSpPr>
          <p:cNvPr id="45070" name="TextBox 17"/>
          <p:cNvSpPr txBox="1">
            <a:spLocks noChangeArrowheads="1"/>
          </p:cNvSpPr>
          <p:nvPr/>
        </p:nvSpPr>
        <p:spPr bwMode="auto">
          <a:xfrm>
            <a:off x="6435725" y="5670550"/>
            <a:ext cx="215741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300" b="1">
                <a:solidFill>
                  <a:srgbClr val="C00000"/>
                </a:solidFill>
                <a:latin typeface="Arial" charset="0"/>
              </a:rPr>
              <a:t>57,4 из 63,8 баллов</a:t>
            </a:r>
          </a:p>
        </p:txBody>
      </p:sp>
      <p:cxnSp>
        <p:nvCxnSpPr>
          <p:cNvPr id="20" name="Прямая соединительная линия 19"/>
          <p:cNvCxnSpPr>
            <a:cxnSpLocks/>
          </p:cNvCxnSpPr>
          <p:nvPr/>
        </p:nvCxnSpPr>
        <p:spPr>
          <a:xfrm>
            <a:off x="338138" y="6086475"/>
            <a:ext cx="85375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72" name="TextBox 17"/>
          <p:cNvSpPr txBox="1">
            <a:spLocks noChangeArrowheads="1"/>
          </p:cNvSpPr>
          <p:nvPr/>
        </p:nvSpPr>
        <p:spPr bwMode="auto">
          <a:xfrm>
            <a:off x="6499225" y="6159500"/>
            <a:ext cx="160496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300" b="1">
                <a:solidFill>
                  <a:srgbClr val="C00000"/>
                </a:solidFill>
                <a:latin typeface="Arial" charset="0"/>
              </a:rPr>
              <a:t>89,22 %</a:t>
            </a:r>
          </a:p>
        </p:txBody>
      </p:sp>
      <p:sp>
        <p:nvSpPr>
          <p:cNvPr id="22" name="Стрелка: вправо 5"/>
          <p:cNvSpPr/>
          <p:nvPr/>
        </p:nvSpPr>
        <p:spPr>
          <a:xfrm>
            <a:off x="5846763" y="5641975"/>
            <a:ext cx="417512" cy="398463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Стрелка: вправо 27"/>
          <p:cNvSpPr/>
          <p:nvPr/>
        </p:nvSpPr>
        <p:spPr>
          <a:xfrm>
            <a:off x="5846763" y="6149975"/>
            <a:ext cx="417512" cy="398463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5075" name="TextBox 2"/>
          <p:cNvSpPr txBox="1">
            <a:spLocks noChangeArrowheads="1"/>
          </p:cNvSpPr>
          <p:nvPr/>
        </p:nvSpPr>
        <p:spPr bwMode="auto">
          <a:xfrm>
            <a:off x="882650" y="1833563"/>
            <a:ext cx="74803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500" b="1">
                <a:solidFill>
                  <a:srgbClr val="215381"/>
                </a:solidFill>
                <a:latin typeface="Arial" charset="0"/>
              </a:rPr>
              <a:t>Рейтинг регионов по уровню содействия развития конкуренции в 2017 году</a:t>
            </a: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/>
          <a:srcRect l="10469" t="8281" r="59531" b="81638"/>
          <a:stretch>
            <a:fillRect/>
          </a:stretch>
        </p:blipFill>
        <p:spPr bwMode="auto">
          <a:xfrm>
            <a:off x="5538788" y="1069975"/>
            <a:ext cx="2681287" cy="700088"/>
          </a:xfrm>
          <a:prstGeom prst="rect">
            <a:avLst/>
          </a:prstGeom>
          <a:noFill/>
          <a:ln w="9525">
            <a:solidFill>
              <a:srgbClr val="05343D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" name="Picture 7"/>
          <p:cNvPicPr>
            <a:picLocks noChangeAspect="1" noChangeArrowheads="1"/>
          </p:cNvPicPr>
          <p:nvPr/>
        </p:nvPicPr>
        <p:blipFill rotWithShape="1">
          <a:blip r:embed="rId6"/>
          <a:srcRect l="12499" t="19931" r="53518" b="70254"/>
          <a:stretch/>
        </p:blipFill>
        <p:spPr bwMode="auto">
          <a:xfrm>
            <a:off x="1063625" y="1069975"/>
            <a:ext cx="3124200" cy="700088"/>
          </a:xfrm>
          <a:prstGeom prst="rect">
            <a:avLst/>
          </a:prstGeom>
          <a:noFill/>
          <a:ln w="9525">
            <a:solidFill>
              <a:srgbClr val="05343D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6305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65000">
                <a:schemeClr val="bg1">
                  <a:lumMod val="9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50813" y="87313"/>
            <a:ext cx="8853487" cy="839787"/>
          </a:xfrm>
          <a:prstGeom prst="rect">
            <a:avLst/>
          </a:prstGeom>
          <a:gradFill flip="none" rotWithShape="1">
            <a:gsLst>
              <a:gs pos="35000">
                <a:schemeClr val="bg1">
                  <a:alpha val="95000"/>
                </a:schemeClr>
              </a:gs>
              <a:gs pos="100000">
                <a:schemeClr val="bg2">
                  <a:lumMod val="90000"/>
                </a:schemeClr>
              </a:gs>
              <a:gs pos="0">
                <a:schemeClr val="bg2">
                  <a:lumMod val="90000"/>
                </a:schemeClr>
              </a:gs>
              <a:gs pos="65000">
                <a:schemeClr val="bg1">
                  <a:alpha val="9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0813" y="930275"/>
            <a:ext cx="8853487" cy="5675313"/>
          </a:xfrm>
          <a:prstGeom prst="rect">
            <a:avLst/>
          </a:prstGeom>
          <a:gradFill flip="none" rotWithShape="1">
            <a:gsLst>
              <a:gs pos="100000">
                <a:srgbClr val="BFD0EB"/>
              </a:gs>
              <a:gs pos="0">
                <a:srgbClr val="BFD0EB"/>
              </a:gs>
              <a:gs pos="65000">
                <a:schemeClr val="bg1"/>
              </a:gs>
              <a:gs pos="35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2709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DF82138-7444-4482-91EA-42392B06D718}" type="slidenum">
              <a:rPr lang="en-US" altLang="ru-RU" smtClean="0">
                <a:latin typeface="Arial Black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altLang="ru-RU" smtClean="0">
              <a:latin typeface="Arial Black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50813" y="930275"/>
            <a:ext cx="8853487" cy="69850"/>
          </a:xfrm>
          <a:prstGeom prst="rect">
            <a:avLst/>
          </a:prstGeom>
          <a:gradFill>
            <a:gsLst>
              <a:gs pos="0">
                <a:srgbClr val="0070C0"/>
              </a:gs>
              <a:gs pos="75000">
                <a:srgbClr val="0996FF"/>
              </a:gs>
              <a:gs pos="25000">
                <a:srgbClr val="0996FF"/>
              </a:gs>
              <a:gs pos="50000">
                <a:srgbClr val="1199FF"/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4" name="Рисунок 33" descr="Герб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8" y="133350"/>
            <a:ext cx="619125" cy="736600"/>
          </a:xfrm>
          <a:prstGeom prst="rect">
            <a:avLst/>
          </a:prstGeom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"/>
          <p:cNvSpPr txBox="1">
            <a:spLocks noChangeArrowheads="1"/>
          </p:cNvSpPr>
          <p:nvPr/>
        </p:nvSpPr>
        <p:spPr bwMode="auto">
          <a:xfrm>
            <a:off x="871538" y="238125"/>
            <a:ext cx="8132762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 smtClean="0">
                <a:latin typeface="Arial Black" pitchFamily="34" charset="0"/>
                <a:cs typeface="Arial" pitchFamily="34" charset="0"/>
              </a:rPr>
              <a:t>Методика формирования рейтинга ОМСУ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400" b="1" kern="0" dirty="0">
              <a:latin typeface="Arial Black" pitchFamily="34" charset="0"/>
              <a:cs typeface="Arial" pitchFamily="34" charset="0"/>
            </a:endParaRP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kern="0" dirty="0" smtClean="0">
                <a:cs typeface="Arial" pitchFamily="34" charset="0"/>
              </a:rPr>
              <a:t>(приказ департамента экономического развития области от 24 декабря 2018 года №1407-пр)</a:t>
            </a:r>
            <a:endParaRPr lang="ru-RU" sz="1200" b="1" i="1" kern="0" dirty="0">
              <a:cs typeface="Arial" pitchFamily="34" charset="0"/>
            </a:endParaRPr>
          </a:p>
        </p:txBody>
      </p:sp>
      <p:pic>
        <p:nvPicPr>
          <p:cNvPr id="72713" name="Picture 9" descr="Picture4"/>
          <p:cNvPicPr>
            <a:picLocks noChangeAspect="1" noChangeArrowheads="1"/>
          </p:cNvPicPr>
          <p:nvPr/>
        </p:nvPicPr>
        <p:blipFill>
          <a:blip r:embed="rId3" cstate="print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65113" y="147638"/>
            <a:ext cx="6746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4" name="Таблица 42"/>
          <p:cNvSpPr>
            <a:spLocks noGrp="1" noChangeAspect="1"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72715" name="Прямоугольник 44"/>
          <p:cNvSpPr>
            <a:spLocks noChangeArrowheads="1"/>
          </p:cNvSpPr>
          <p:nvPr/>
        </p:nvSpPr>
        <p:spPr bwMode="auto">
          <a:xfrm>
            <a:off x="157163" y="935038"/>
            <a:ext cx="88407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300" b="1" dirty="0">
                <a:solidFill>
                  <a:srgbClr val="215381"/>
                </a:solidFill>
                <a:latin typeface="Arial" charset="0"/>
              </a:rPr>
              <a:t>Выполнение основных требований по внедрению Стандарта развития конкуренции в субъектах Российской Федерации в муниципальных районах и городских округах области</a:t>
            </a:r>
            <a:endParaRPr lang="ru-RU" altLang="ru-RU" sz="1300" dirty="0">
              <a:solidFill>
                <a:srgbClr val="215381"/>
              </a:solidFill>
              <a:latin typeface="Arial" charset="0"/>
            </a:endParaRPr>
          </a:p>
        </p:txBody>
      </p:sp>
      <p:sp>
        <p:nvSpPr>
          <p:cNvPr id="72716" name="Прямоугольник 45"/>
          <p:cNvSpPr>
            <a:spLocks noChangeArrowheads="1"/>
          </p:cNvSpPr>
          <p:nvPr/>
        </p:nvSpPr>
        <p:spPr bwMode="auto">
          <a:xfrm>
            <a:off x="349250" y="1403350"/>
            <a:ext cx="8655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ru-RU" altLang="ru-RU" sz="1200" dirty="0">
                <a:latin typeface="Arial" charset="0"/>
              </a:rPr>
              <a:t>Ежегодная актуализация муниципального плана </a:t>
            </a:r>
            <a:r>
              <a:rPr lang="ru-RU" altLang="ru-RU" sz="1200" dirty="0" smtClean="0">
                <a:latin typeface="Arial" charset="0"/>
              </a:rPr>
              <a:t>мероприятий по </a:t>
            </a:r>
            <a:r>
              <a:rPr lang="ru-RU" altLang="ru-RU" sz="1200" dirty="0">
                <a:latin typeface="Arial" charset="0"/>
              </a:rPr>
              <a:t>содействию развитию конкуренции с учетом изменений, внесенных в региональный план мероприятий, до 1 апреля года, следующего за отчетным</a:t>
            </a:r>
          </a:p>
        </p:txBody>
      </p:sp>
      <p:sp>
        <p:nvSpPr>
          <p:cNvPr id="72717" name="Прямоугольник 46"/>
          <p:cNvSpPr>
            <a:spLocks noChangeArrowheads="1"/>
          </p:cNvSpPr>
          <p:nvPr/>
        </p:nvSpPr>
        <p:spPr bwMode="auto">
          <a:xfrm>
            <a:off x="349250" y="1801813"/>
            <a:ext cx="8655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ru-RU" altLang="ru-RU" sz="1200" dirty="0">
                <a:latin typeface="Arial" charset="0"/>
              </a:rPr>
              <a:t>Внесение изменений в </a:t>
            </a:r>
            <a:r>
              <a:rPr lang="ru-RU" altLang="ru-RU" sz="1200" dirty="0" smtClean="0">
                <a:latin typeface="Arial" charset="0"/>
              </a:rPr>
              <a:t>положения об </a:t>
            </a:r>
            <a:r>
              <a:rPr lang="ru-RU" altLang="ru-RU" sz="1200" dirty="0">
                <a:latin typeface="Arial" charset="0"/>
              </a:rPr>
              <a:t>органах местного </a:t>
            </a:r>
            <a:r>
              <a:rPr lang="ru-RU" altLang="ru-RU" sz="1200" dirty="0" smtClean="0">
                <a:latin typeface="Arial" charset="0"/>
              </a:rPr>
              <a:t>самоуправления, предусматривающих </a:t>
            </a:r>
            <a:r>
              <a:rPr lang="ru-RU" altLang="ru-RU" sz="1200" dirty="0">
                <a:latin typeface="Arial" charset="0"/>
              </a:rPr>
              <a:t>приоритет целей и задач по содействию развитию </a:t>
            </a:r>
            <a:r>
              <a:rPr lang="ru-RU" altLang="ru-RU" sz="1200" dirty="0" smtClean="0">
                <a:latin typeface="Arial" charset="0"/>
              </a:rPr>
              <a:t>конкуренции в </a:t>
            </a:r>
            <a:r>
              <a:rPr lang="ru-RU" altLang="ru-RU" sz="1200" dirty="0">
                <a:latin typeface="Arial" charset="0"/>
              </a:rPr>
              <a:t>установленной сфере </a:t>
            </a:r>
            <a:r>
              <a:rPr lang="ru-RU" altLang="ru-RU" sz="1200" dirty="0" smtClean="0">
                <a:latin typeface="Arial" charset="0"/>
              </a:rPr>
              <a:t>деятельности, до 1 июля 2019 года</a:t>
            </a:r>
            <a:endParaRPr lang="ru-RU" altLang="ru-RU" sz="1200" dirty="0">
              <a:latin typeface="Arial" charset="0"/>
            </a:endParaRPr>
          </a:p>
        </p:txBody>
      </p:sp>
      <p:sp>
        <p:nvSpPr>
          <p:cNvPr id="72718" name="Прямоугольник 47"/>
          <p:cNvSpPr>
            <a:spLocks noChangeArrowheads="1"/>
          </p:cNvSpPr>
          <p:nvPr/>
        </p:nvSpPr>
        <p:spPr bwMode="auto">
          <a:xfrm>
            <a:off x="349250" y="2228850"/>
            <a:ext cx="8655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ru-RU" altLang="ru-RU" sz="1200" dirty="0">
                <a:latin typeface="Arial" charset="0"/>
              </a:rPr>
              <a:t>Создание и организация системы внутреннего обеспечения соответствия требованиям антимонопольного законодательства </a:t>
            </a:r>
            <a:r>
              <a:rPr lang="ru-RU" altLang="ru-RU" sz="1200" dirty="0" smtClean="0">
                <a:latin typeface="Arial" charset="0"/>
              </a:rPr>
              <a:t>деятельности муниципальных районов и городских округов </a:t>
            </a:r>
            <a:r>
              <a:rPr lang="ru-RU" altLang="ru-RU" sz="1200" dirty="0">
                <a:latin typeface="Arial" charset="0"/>
              </a:rPr>
              <a:t>(антимонопольного </a:t>
            </a:r>
            <a:r>
              <a:rPr lang="ru-RU" altLang="ru-RU" sz="1200" dirty="0" err="1">
                <a:latin typeface="Arial" charset="0"/>
              </a:rPr>
              <a:t>комплаенса</a:t>
            </a:r>
            <a:r>
              <a:rPr lang="ru-RU" altLang="ru-RU" sz="1200" dirty="0">
                <a:latin typeface="Arial" charset="0"/>
              </a:rPr>
              <a:t>)</a:t>
            </a:r>
          </a:p>
        </p:txBody>
      </p:sp>
      <p:sp>
        <p:nvSpPr>
          <p:cNvPr id="72719" name="Прямоугольник 48"/>
          <p:cNvSpPr>
            <a:spLocks noChangeArrowheads="1"/>
          </p:cNvSpPr>
          <p:nvPr/>
        </p:nvSpPr>
        <p:spPr bwMode="auto">
          <a:xfrm>
            <a:off x="157163" y="3546475"/>
            <a:ext cx="88265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300" b="1" dirty="0">
                <a:solidFill>
                  <a:srgbClr val="215381"/>
                </a:solidFill>
                <a:latin typeface="Arial" charset="0"/>
              </a:rPr>
              <a:t>Активность ОМСУ по оценке состояния конкурентной среды и информационному освещению проводимой деятельности в рамках реализации Стандарта</a:t>
            </a:r>
          </a:p>
        </p:txBody>
      </p:sp>
      <p:sp>
        <p:nvSpPr>
          <p:cNvPr id="72720" name="Прямоугольник 49"/>
          <p:cNvSpPr>
            <a:spLocks noChangeArrowheads="1"/>
          </p:cNvSpPr>
          <p:nvPr/>
        </p:nvSpPr>
        <p:spPr bwMode="auto">
          <a:xfrm>
            <a:off x="357188" y="4043363"/>
            <a:ext cx="8655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ru-RU" altLang="ru-RU" sz="1200" dirty="0">
                <a:latin typeface="Arial" charset="0"/>
              </a:rPr>
              <a:t>Проведение по итогам отчетного года опросов предпринимателей и потребителей товаров, работ,  услуг в рамках мониторинга состояния и развития конкурентной среды на рынках товаров, работ, услуг </a:t>
            </a:r>
            <a:r>
              <a:rPr lang="ru-RU" altLang="ru-RU" sz="1200" dirty="0" smtClean="0">
                <a:latin typeface="Arial" charset="0"/>
              </a:rPr>
              <a:t>муниципального образования</a:t>
            </a:r>
            <a:endParaRPr lang="ru-RU" altLang="ru-RU" sz="1200" dirty="0">
              <a:latin typeface="Arial" charset="0"/>
            </a:endParaRPr>
          </a:p>
        </p:txBody>
      </p:sp>
      <p:sp>
        <p:nvSpPr>
          <p:cNvPr id="72721" name="Прямоугольник 50"/>
          <p:cNvSpPr>
            <a:spLocks noChangeArrowheads="1"/>
          </p:cNvSpPr>
          <p:nvPr/>
        </p:nvSpPr>
        <p:spPr bwMode="auto">
          <a:xfrm>
            <a:off x="357188" y="4438650"/>
            <a:ext cx="86407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ru-RU" altLang="ru-RU" sz="1200" dirty="0">
                <a:latin typeface="Arial" charset="0"/>
              </a:rPr>
              <a:t>Проведение по итогам отчётного года мониторинга деятельности хозяйствующих субъектов, доля участия муниципального образования в которых составляет 50 процентов и более </a:t>
            </a:r>
          </a:p>
        </p:txBody>
      </p:sp>
      <p:sp>
        <p:nvSpPr>
          <p:cNvPr id="72722" name="Прямоугольник 51"/>
          <p:cNvSpPr>
            <a:spLocks noChangeArrowheads="1"/>
          </p:cNvSpPr>
          <p:nvPr/>
        </p:nvSpPr>
        <p:spPr bwMode="auto">
          <a:xfrm>
            <a:off x="357188" y="4862513"/>
            <a:ext cx="86407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ru-RU" altLang="ru-RU" sz="1200" dirty="0">
                <a:latin typeface="Arial" charset="0"/>
              </a:rPr>
              <a:t>Количество информационных материалов (</a:t>
            </a:r>
            <a:r>
              <a:rPr lang="ru-RU" altLang="ru-RU" sz="1200" dirty="0" smtClean="0">
                <a:latin typeface="Arial" charset="0"/>
              </a:rPr>
              <a:t>новостных, отчётных, </a:t>
            </a:r>
            <a:r>
              <a:rPr lang="ru-RU" altLang="ru-RU" sz="1200" dirty="0">
                <a:latin typeface="Arial" charset="0"/>
              </a:rPr>
              <a:t>нормативных документов) по вопросам развития конкуренции, размещенных в отчётном году на сайте администрации муниципального района (городского округа)</a:t>
            </a:r>
          </a:p>
        </p:txBody>
      </p:sp>
      <p:sp>
        <p:nvSpPr>
          <p:cNvPr id="72723" name="Прямоугольник 52"/>
          <p:cNvSpPr>
            <a:spLocks noChangeArrowheads="1"/>
          </p:cNvSpPr>
          <p:nvPr/>
        </p:nvSpPr>
        <p:spPr bwMode="auto">
          <a:xfrm>
            <a:off x="150813" y="5326063"/>
            <a:ext cx="88471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300" b="1" dirty="0">
                <a:solidFill>
                  <a:srgbClr val="215381"/>
                </a:solidFill>
                <a:latin typeface="Arial" charset="0"/>
              </a:rPr>
              <a:t>Результативность внедрения на территории муниципального района (городского округа) области Стандарта</a:t>
            </a:r>
          </a:p>
        </p:txBody>
      </p:sp>
      <p:sp>
        <p:nvSpPr>
          <p:cNvPr id="72724" name="Прямоугольник 53"/>
          <p:cNvSpPr>
            <a:spLocks noChangeArrowheads="1"/>
          </p:cNvSpPr>
          <p:nvPr/>
        </p:nvSpPr>
        <p:spPr bwMode="auto">
          <a:xfrm>
            <a:off x="357188" y="5799138"/>
            <a:ext cx="86407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ru-RU" altLang="ru-RU" sz="1200">
                <a:latin typeface="Arial" charset="0"/>
              </a:rPr>
              <a:t>Средний уровень достижения показателей, установленных планом ОМСУ по реализации мероприятий «дорожной карты» по содействию развитию конкуренции</a:t>
            </a:r>
          </a:p>
        </p:txBody>
      </p:sp>
      <p:sp>
        <p:nvSpPr>
          <p:cNvPr id="72725" name="Прямоугольник 54"/>
          <p:cNvSpPr>
            <a:spLocks noChangeArrowheads="1"/>
          </p:cNvSpPr>
          <p:nvPr/>
        </p:nvSpPr>
        <p:spPr bwMode="auto">
          <a:xfrm>
            <a:off x="357188" y="6175375"/>
            <a:ext cx="86407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ru-RU" altLang="ru-RU" sz="1200">
                <a:latin typeface="Arial" charset="0"/>
              </a:rPr>
              <a:t>Участие ответственных специалистов ОМСУ в обучающих мероприятиях и тренингах, организованных уполномоченным органом по вопросам содействия развитию конкуренции</a:t>
            </a:r>
          </a:p>
        </p:txBody>
      </p:sp>
      <p:sp>
        <p:nvSpPr>
          <p:cNvPr id="56" name="Прямоугольник 55"/>
          <p:cNvSpPr/>
          <p:nvPr/>
        </p:nvSpPr>
        <p:spPr>
          <a:xfrm flipV="1">
            <a:off x="174625" y="1377950"/>
            <a:ext cx="8797925" cy="61913"/>
          </a:xfrm>
          <a:prstGeom prst="rect">
            <a:avLst/>
          </a:prstGeom>
          <a:gradFill flip="none" rotWithShape="1">
            <a:gsLst>
              <a:gs pos="0">
                <a:srgbClr val="FFFF37"/>
              </a:gs>
              <a:gs pos="50000">
                <a:schemeClr val="accent4">
                  <a:lumMod val="40000"/>
                  <a:lumOff val="60000"/>
                </a:schemeClr>
              </a:gs>
              <a:gs pos="100000">
                <a:srgbClr val="FFF6DD"/>
              </a:gs>
            </a:gsLst>
            <a:lin ang="0" scaled="1"/>
            <a:tileRect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7" name="Десятиугольник 56"/>
          <p:cNvSpPr/>
          <p:nvPr/>
        </p:nvSpPr>
        <p:spPr>
          <a:xfrm>
            <a:off x="211138" y="1579563"/>
            <a:ext cx="141287" cy="134937"/>
          </a:xfrm>
          <a:prstGeom prst="decagon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 flipV="1">
            <a:off x="157163" y="3995738"/>
            <a:ext cx="8797925" cy="61912"/>
          </a:xfrm>
          <a:prstGeom prst="rect">
            <a:avLst/>
          </a:prstGeom>
          <a:gradFill flip="none" rotWithShape="1">
            <a:gsLst>
              <a:gs pos="0">
                <a:srgbClr val="FFFF37"/>
              </a:gs>
              <a:gs pos="50000">
                <a:schemeClr val="accent4">
                  <a:lumMod val="40000"/>
                  <a:lumOff val="60000"/>
                </a:schemeClr>
              </a:gs>
              <a:gs pos="100000">
                <a:srgbClr val="FFF6DD"/>
              </a:gs>
            </a:gsLst>
            <a:lin ang="0" scaled="1"/>
            <a:tileRect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 flipV="1">
            <a:off x="157163" y="3509963"/>
            <a:ext cx="8797925" cy="60325"/>
          </a:xfrm>
          <a:prstGeom prst="rect">
            <a:avLst/>
          </a:prstGeom>
          <a:gradFill flip="none" rotWithShape="1">
            <a:gsLst>
              <a:gs pos="0">
                <a:srgbClr val="FFFF37"/>
              </a:gs>
              <a:gs pos="50000">
                <a:schemeClr val="accent4">
                  <a:lumMod val="40000"/>
                  <a:lumOff val="60000"/>
                </a:schemeClr>
              </a:gs>
              <a:gs pos="100000">
                <a:srgbClr val="FFF6DD"/>
              </a:gs>
            </a:gsLst>
            <a:lin ang="0" scaled="1"/>
            <a:tileRect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 flipV="1">
            <a:off x="157163" y="5308600"/>
            <a:ext cx="8797925" cy="60325"/>
          </a:xfrm>
          <a:prstGeom prst="rect">
            <a:avLst/>
          </a:prstGeom>
          <a:gradFill flip="none" rotWithShape="1">
            <a:gsLst>
              <a:gs pos="0">
                <a:srgbClr val="FFFF37"/>
              </a:gs>
              <a:gs pos="50000">
                <a:schemeClr val="accent4">
                  <a:lumMod val="40000"/>
                  <a:lumOff val="60000"/>
                </a:schemeClr>
              </a:gs>
              <a:gs pos="100000">
                <a:srgbClr val="FFF6DD"/>
              </a:gs>
            </a:gsLst>
            <a:lin ang="0" scaled="1"/>
            <a:tileRect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 flipV="1">
            <a:off x="157163" y="5775325"/>
            <a:ext cx="8797925" cy="60325"/>
          </a:xfrm>
          <a:prstGeom prst="rect">
            <a:avLst/>
          </a:prstGeom>
          <a:gradFill flip="none" rotWithShape="1">
            <a:gsLst>
              <a:gs pos="0">
                <a:srgbClr val="FFFF37"/>
              </a:gs>
              <a:gs pos="50000">
                <a:schemeClr val="accent4">
                  <a:lumMod val="40000"/>
                  <a:lumOff val="60000"/>
                </a:schemeClr>
              </a:gs>
              <a:gs pos="100000">
                <a:srgbClr val="FFF6DD"/>
              </a:gs>
            </a:gsLst>
            <a:lin ang="0" scaled="1"/>
            <a:tileRect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2" name="Десятиугольник 61"/>
          <p:cNvSpPr/>
          <p:nvPr/>
        </p:nvSpPr>
        <p:spPr>
          <a:xfrm>
            <a:off x="211138" y="1955800"/>
            <a:ext cx="141287" cy="134938"/>
          </a:xfrm>
          <a:prstGeom prst="decagon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3" name="Десятиугольник 62"/>
          <p:cNvSpPr/>
          <p:nvPr/>
        </p:nvSpPr>
        <p:spPr>
          <a:xfrm>
            <a:off x="211138" y="2401888"/>
            <a:ext cx="141287" cy="134937"/>
          </a:xfrm>
          <a:prstGeom prst="decagon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4" name="Десятиугольник 63"/>
          <p:cNvSpPr/>
          <p:nvPr/>
        </p:nvSpPr>
        <p:spPr>
          <a:xfrm>
            <a:off x="211138" y="4211638"/>
            <a:ext cx="141287" cy="134937"/>
          </a:xfrm>
          <a:prstGeom prst="decagon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5" name="Десятиугольник 64"/>
          <p:cNvSpPr/>
          <p:nvPr/>
        </p:nvSpPr>
        <p:spPr>
          <a:xfrm>
            <a:off x="209550" y="4630738"/>
            <a:ext cx="142875" cy="134937"/>
          </a:xfrm>
          <a:prstGeom prst="decagon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6" name="Десятиугольник 65"/>
          <p:cNvSpPr/>
          <p:nvPr/>
        </p:nvSpPr>
        <p:spPr>
          <a:xfrm>
            <a:off x="209550" y="5041900"/>
            <a:ext cx="142875" cy="134938"/>
          </a:xfrm>
          <a:prstGeom prst="decagon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7" name="Десятиугольник 66"/>
          <p:cNvSpPr/>
          <p:nvPr/>
        </p:nvSpPr>
        <p:spPr>
          <a:xfrm>
            <a:off x="211138" y="5972175"/>
            <a:ext cx="141287" cy="133350"/>
          </a:xfrm>
          <a:prstGeom prst="decagon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8" name="Десятиугольник 67"/>
          <p:cNvSpPr/>
          <p:nvPr/>
        </p:nvSpPr>
        <p:spPr>
          <a:xfrm>
            <a:off x="211138" y="6345238"/>
            <a:ext cx="141287" cy="133350"/>
          </a:xfrm>
          <a:prstGeom prst="decagon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" name="Прямоугольник 46"/>
          <p:cNvSpPr>
            <a:spLocks noChangeArrowheads="1"/>
          </p:cNvSpPr>
          <p:nvPr/>
        </p:nvSpPr>
        <p:spPr bwMode="auto">
          <a:xfrm>
            <a:off x="347663" y="2647950"/>
            <a:ext cx="8655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ru-RU" altLang="ru-RU" sz="1200" dirty="0">
                <a:latin typeface="Arial" charset="0"/>
              </a:rPr>
              <a:t>Внесение изменений в соглашение о взаимодействии в рамках внедрения в </a:t>
            </a:r>
            <a:r>
              <a:rPr lang="ru-RU" altLang="ru-RU" sz="1200" dirty="0" smtClean="0">
                <a:latin typeface="Arial" charset="0"/>
              </a:rPr>
              <a:t>области Стандарта, </a:t>
            </a:r>
            <a:r>
              <a:rPr lang="ru-RU" altLang="ru-RU" sz="1200" dirty="0">
                <a:latin typeface="Arial" charset="0"/>
              </a:rPr>
              <a:t>заключенное  между департаментом экономического развития области и муниципальным районом (городским округом)</a:t>
            </a:r>
          </a:p>
        </p:txBody>
      </p:sp>
      <p:sp>
        <p:nvSpPr>
          <p:cNvPr id="36" name="Десятиугольник 35"/>
          <p:cNvSpPr/>
          <p:nvPr/>
        </p:nvSpPr>
        <p:spPr>
          <a:xfrm>
            <a:off x="210343" y="2794792"/>
            <a:ext cx="141287" cy="134938"/>
          </a:xfrm>
          <a:prstGeom prst="decagon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" name="Прямоугольник 46"/>
          <p:cNvSpPr>
            <a:spLocks noChangeArrowheads="1"/>
          </p:cNvSpPr>
          <p:nvPr/>
        </p:nvSpPr>
        <p:spPr bwMode="auto">
          <a:xfrm>
            <a:off x="349250" y="3068638"/>
            <a:ext cx="8655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ru-RU" altLang="ru-RU" sz="1200" dirty="0">
                <a:latin typeface="Arial" charset="0"/>
              </a:rPr>
              <a:t>Наличие на сайте администрации муниципального района (городского округа) раздела по внедрению </a:t>
            </a:r>
            <a:r>
              <a:rPr lang="ru-RU" altLang="ru-RU" sz="1200" dirty="0" smtClean="0">
                <a:latin typeface="Arial" charset="0"/>
              </a:rPr>
              <a:t>Стандарта, </a:t>
            </a:r>
            <a:r>
              <a:rPr lang="ru-RU" altLang="ru-RU" sz="1200" dirty="0">
                <a:latin typeface="Arial" charset="0"/>
              </a:rPr>
              <a:t> </a:t>
            </a:r>
            <a:r>
              <a:rPr lang="ru-RU" altLang="ru-RU" sz="1200" dirty="0" smtClean="0">
                <a:latin typeface="Arial" charset="0"/>
              </a:rPr>
              <a:t>       в </a:t>
            </a:r>
            <a:r>
              <a:rPr lang="ru-RU" altLang="ru-RU" sz="1200" dirty="0">
                <a:latin typeface="Arial" charset="0"/>
              </a:rPr>
              <a:t>том числе антимонопольного </a:t>
            </a:r>
            <a:r>
              <a:rPr lang="ru-RU" altLang="ru-RU" sz="1200" dirty="0" err="1">
                <a:latin typeface="Arial" charset="0"/>
              </a:rPr>
              <a:t>комплаенса</a:t>
            </a:r>
            <a:endParaRPr lang="ru-RU" altLang="ru-RU" sz="1200" dirty="0">
              <a:latin typeface="Arial" charset="0"/>
            </a:endParaRPr>
          </a:p>
        </p:txBody>
      </p:sp>
      <p:sp>
        <p:nvSpPr>
          <p:cNvPr id="39" name="Десятиугольник 38"/>
          <p:cNvSpPr/>
          <p:nvPr/>
        </p:nvSpPr>
        <p:spPr>
          <a:xfrm>
            <a:off x="211138" y="3232150"/>
            <a:ext cx="141287" cy="134938"/>
          </a:xfrm>
          <a:prstGeom prst="decagon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6305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65000">
                <a:schemeClr val="bg1">
                  <a:lumMod val="9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50813" y="87313"/>
            <a:ext cx="8853487" cy="839787"/>
          </a:xfrm>
          <a:prstGeom prst="rect">
            <a:avLst/>
          </a:prstGeom>
          <a:gradFill flip="none" rotWithShape="1">
            <a:gsLst>
              <a:gs pos="35000">
                <a:schemeClr val="bg1">
                  <a:alpha val="95000"/>
                </a:schemeClr>
              </a:gs>
              <a:gs pos="100000">
                <a:schemeClr val="bg2">
                  <a:lumMod val="90000"/>
                </a:schemeClr>
              </a:gs>
              <a:gs pos="0">
                <a:schemeClr val="bg2">
                  <a:lumMod val="90000"/>
                </a:schemeClr>
              </a:gs>
              <a:gs pos="65000">
                <a:schemeClr val="bg1">
                  <a:alpha val="9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0813" y="930275"/>
            <a:ext cx="8853487" cy="5675313"/>
          </a:xfrm>
          <a:prstGeom prst="rect">
            <a:avLst/>
          </a:prstGeom>
          <a:gradFill flip="none" rotWithShape="1">
            <a:gsLst>
              <a:gs pos="100000">
                <a:srgbClr val="BFD0EB"/>
              </a:gs>
              <a:gs pos="0">
                <a:srgbClr val="BFD0EB"/>
              </a:gs>
              <a:gs pos="65000">
                <a:schemeClr val="bg1"/>
              </a:gs>
              <a:gs pos="35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3733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5E39582-CEB0-48C4-9EE6-E3A9871AE4C1}" type="slidenum">
              <a:rPr lang="en-US" altLang="ru-RU" smtClean="0">
                <a:latin typeface="Arial Black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altLang="ru-RU" smtClean="0">
              <a:latin typeface="Arial Black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50813" y="930275"/>
            <a:ext cx="8853487" cy="69850"/>
          </a:xfrm>
          <a:prstGeom prst="rect">
            <a:avLst/>
          </a:prstGeom>
          <a:gradFill>
            <a:gsLst>
              <a:gs pos="0">
                <a:srgbClr val="0070C0"/>
              </a:gs>
              <a:gs pos="75000">
                <a:srgbClr val="0996FF"/>
              </a:gs>
              <a:gs pos="25000">
                <a:srgbClr val="0996FF"/>
              </a:gs>
              <a:gs pos="50000">
                <a:srgbClr val="1199FF"/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4" name="Рисунок 33" descr="Герб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8" y="133350"/>
            <a:ext cx="619125" cy="736600"/>
          </a:xfrm>
          <a:prstGeom prst="rect">
            <a:avLst/>
          </a:prstGeom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"/>
          <p:cNvSpPr txBox="1">
            <a:spLocks noChangeArrowheads="1"/>
          </p:cNvSpPr>
          <p:nvPr/>
        </p:nvSpPr>
        <p:spPr bwMode="auto">
          <a:xfrm>
            <a:off x="871538" y="163513"/>
            <a:ext cx="813276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Перечень социально значимых и приоритетных рынков 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Белгородской области в 2018 году</a:t>
            </a:r>
          </a:p>
        </p:txBody>
      </p:sp>
      <p:pic>
        <p:nvPicPr>
          <p:cNvPr id="73737" name="Picture 9" descr="Picture4"/>
          <p:cNvPicPr>
            <a:picLocks noChangeAspect="1" noChangeArrowheads="1"/>
          </p:cNvPicPr>
          <p:nvPr/>
        </p:nvPicPr>
        <p:blipFill>
          <a:blip r:embed="rId3" cstate="print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65113" y="147638"/>
            <a:ext cx="6746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8" name="Picture 2" descr="C:\Users\masaeva\Desktop\картинки\Рисунок1 гр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" t="7523" r="9647" b="3400"/>
          <a:stretch>
            <a:fillRect/>
          </a:stretch>
        </p:blipFill>
        <p:spPr bwMode="auto">
          <a:xfrm>
            <a:off x="131763" y="1025525"/>
            <a:ext cx="8597900" cy="536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50813" y="1089025"/>
            <a:ext cx="8853487" cy="5516563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3740" name="Прямоугольник 40"/>
          <p:cNvSpPr>
            <a:spLocks noChangeArrowheads="1"/>
          </p:cNvSpPr>
          <p:nvPr/>
        </p:nvSpPr>
        <p:spPr bwMode="auto">
          <a:xfrm>
            <a:off x="5651273" y="5807528"/>
            <a:ext cx="344646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"/>
            <a:r>
              <a:rPr lang="ru-RU" altLang="ru-RU" sz="1000" b="1" dirty="0">
                <a:solidFill>
                  <a:srgbClr val="215381"/>
                </a:solidFill>
                <a:latin typeface="Arial" charset="0"/>
              </a:rPr>
              <a:t>Рынок услуг розничной торговли медикаментами</a:t>
            </a:r>
          </a:p>
          <a:p>
            <a:pPr fontAlgn="b"/>
            <a:r>
              <a:rPr lang="ru-RU" altLang="ru-RU" sz="1000" b="1" dirty="0">
                <a:solidFill>
                  <a:srgbClr val="215381"/>
                </a:solidFill>
                <a:latin typeface="Arial" charset="0"/>
              </a:rPr>
              <a:t>Рынки медицинских услуг</a:t>
            </a:r>
          </a:p>
          <a:p>
            <a:pPr fontAlgn="b"/>
            <a:r>
              <a:rPr lang="ru-RU" altLang="ru-RU" sz="1000" b="1" dirty="0">
                <a:solidFill>
                  <a:srgbClr val="215381"/>
                </a:solidFill>
                <a:latin typeface="Arial" charset="0"/>
              </a:rPr>
              <a:t>Рынок социальных услуг</a:t>
            </a:r>
          </a:p>
        </p:txBody>
      </p:sp>
      <p:sp>
        <p:nvSpPr>
          <p:cNvPr id="73741" name="Прямоугольник 41"/>
          <p:cNvSpPr>
            <a:spLocks noChangeArrowheads="1"/>
          </p:cNvSpPr>
          <p:nvPr/>
        </p:nvSpPr>
        <p:spPr bwMode="auto">
          <a:xfrm>
            <a:off x="6311900" y="3286125"/>
            <a:ext cx="278583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"/>
            <a:r>
              <a:rPr lang="ru-RU" altLang="ru-RU" sz="1000" b="1" dirty="0">
                <a:solidFill>
                  <a:srgbClr val="215381"/>
                </a:solidFill>
                <a:latin typeface="Arial" charset="0"/>
              </a:rPr>
              <a:t>Рынок психолого-педагогического сопровождения детей с ОВЗ</a:t>
            </a:r>
          </a:p>
          <a:p>
            <a:pPr fontAlgn="b"/>
            <a:r>
              <a:rPr lang="ru-RU" altLang="ru-RU" sz="1000" b="1" dirty="0">
                <a:solidFill>
                  <a:srgbClr val="215381"/>
                </a:solidFill>
                <a:latin typeface="Arial" charset="0"/>
              </a:rPr>
              <a:t>Рынок услуг дошкольного образования</a:t>
            </a:r>
          </a:p>
          <a:p>
            <a:pPr fontAlgn="b"/>
            <a:r>
              <a:rPr lang="ru-RU" altLang="ru-RU" sz="1000" b="1" dirty="0">
                <a:solidFill>
                  <a:srgbClr val="215381"/>
                </a:solidFill>
                <a:latin typeface="Arial" charset="0"/>
              </a:rPr>
              <a:t>Рынок услуг общего образования</a:t>
            </a:r>
          </a:p>
          <a:p>
            <a:pPr fontAlgn="b"/>
            <a:r>
              <a:rPr lang="ru-RU" altLang="ru-RU" sz="1000" b="1" dirty="0">
                <a:solidFill>
                  <a:srgbClr val="215381"/>
                </a:solidFill>
                <a:latin typeface="Arial" charset="0"/>
              </a:rPr>
              <a:t>Рынок услуг СПО</a:t>
            </a:r>
          </a:p>
        </p:txBody>
      </p:sp>
      <p:sp>
        <p:nvSpPr>
          <p:cNvPr id="73742" name="Прямоугольник 43"/>
          <p:cNvSpPr>
            <a:spLocks noChangeArrowheads="1"/>
          </p:cNvSpPr>
          <p:nvPr/>
        </p:nvSpPr>
        <p:spPr bwMode="auto">
          <a:xfrm>
            <a:off x="5670550" y="5475288"/>
            <a:ext cx="3305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"/>
            <a:r>
              <a:rPr lang="ru-RU" altLang="ru-RU" sz="1000" b="1">
                <a:latin typeface="Arial" charset="0"/>
              </a:rPr>
              <a:t>Департамент здравоохранения и социальной защиты населения </a:t>
            </a:r>
          </a:p>
        </p:txBody>
      </p:sp>
      <p:sp>
        <p:nvSpPr>
          <p:cNvPr id="73743" name="Прямоугольник 43"/>
          <p:cNvSpPr>
            <a:spLocks noChangeArrowheads="1"/>
          </p:cNvSpPr>
          <p:nvPr/>
        </p:nvSpPr>
        <p:spPr bwMode="auto">
          <a:xfrm>
            <a:off x="450850" y="3581400"/>
            <a:ext cx="2779713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"/>
            <a:r>
              <a:rPr lang="ru-RU" altLang="ru-RU" sz="1000" b="1">
                <a:latin typeface="Arial" charset="0"/>
              </a:rPr>
              <a:t>Департамент ЖКХ</a:t>
            </a:r>
          </a:p>
        </p:txBody>
      </p:sp>
      <p:sp>
        <p:nvSpPr>
          <p:cNvPr id="73744" name="Прямоугольник 43"/>
          <p:cNvSpPr>
            <a:spLocks noChangeArrowheads="1"/>
          </p:cNvSpPr>
          <p:nvPr/>
        </p:nvSpPr>
        <p:spPr bwMode="auto">
          <a:xfrm>
            <a:off x="450850" y="2863850"/>
            <a:ext cx="2603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"/>
            <a:r>
              <a:rPr lang="ru-RU" altLang="ru-RU" sz="1000" b="1">
                <a:latin typeface="Arial" charset="0"/>
              </a:rPr>
              <a:t>Департамент внутренней и кадровой политики</a:t>
            </a:r>
          </a:p>
        </p:txBody>
      </p:sp>
      <p:sp>
        <p:nvSpPr>
          <p:cNvPr id="73745" name="Прямоугольник 43"/>
          <p:cNvSpPr>
            <a:spLocks noChangeArrowheads="1"/>
          </p:cNvSpPr>
          <p:nvPr/>
        </p:nvSpPr>
        <p:spPr bwMode="auto">
          <a:xfrm>
            <a:off x="249238" y="1077913"/>
            <a:ext cx="29940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fontAlgn="b"/>
            <a:r>
              <a:rPr lang="ru-RU" altLang="ru-RU" sz="1000" b="1">
                <a:latin typeface="Arial" charset="0"/>
              </a:rPr>
              <a:t>Департамент строительства и транспорта</a:t>
            </a:r>
          </a:p>
        </p:txBody>
      </p:sp>
      <p:sp>
        <p:nvSpPr>
          <p:cNvPr id="73746" name="Прямоугольник 43"/>
          <p:cNvSpPr>
            <a:spLocks noChangeArrowheads="1"/>
          </p:cNvSpPr>
          <p:nvPr/>
        </p:nvSpPr>
        <p:spPr bwMode="auto">
          <a:xfrm>
            <a:off x="6210300" y="3121025"/>
            <a:ext cx="21986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fontAlgn="b"/>
            <a:r>
              <a:rPr lang="ru-RU" altLang="ru-RU" sz="1000" b="1">
                <a:latin typeface="Arial" charset="0"/>
              </a:rPr>
              <a:t>Департамент образования</a:t>
            </a:r>
          </a:p>
        </p:txBody>
      </p:sp>
      <p:sp>
        <p:nvSpPr>
          <p:cNvPr id="73747" name="Прямоугольник 43"/>
          <p:cNvSpPr>
            <a:spLocks noChangeArrowheads="1"/>
          </p:cNvSpPr>
          <p:nvPr/>
        </p:nvSpPr>
        <p:spPr bwMode="auto">
          <a:xfrm>
            <a:off x="6062663" y="1074738"/>
            <a:ext cx="24034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"/>
            <a:r>
              <a:rPr lang="ru-RU" altLang="ru-RU" sz="1000" b="1">
                <a:latin typeface="Arial" charset="0"/>
              </a:rPr>
              <a:t>Администрация Губернатора</a:t>
            </a:r>
          </a:p>
        </p:txBody>
      </p:sp>
      <p:sp>
        <p:nvSpPr>
          <p:cNvPr id="73748" name="Прямоугольник 43"/>
          <p:cNvSpPr>
            <a:spLocks noChangeArrowheads="1"/>
          </p:cNvSpPr>
          <p:nvPr/>
        </p:nvSpPr>
        <p:spPr bwMode="auto">
          <a:xfrm>
            <a:off x="274409" y="5040313"/>
            <a:ext cx="2530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"/>
            <a:r>
              <a:rPr lang="ru-RU" altLang="ru-RU" sz="1000" b="1" dirty="0">
                <a:latin typeface="Arial" charset="0"/>
              </a:rPr>
              <a:t>Департамент ЖКХ, Комиссия по гос. регулированию цен и тарифов</a:t>
            </a:r>
          </a:p>
        </p:txBody>
      </p:sp>
      <p:sp>
        <p:nvSpPr>
          <p:cNvPr id="73749" name="Прямоугольник 42"/>
          <p:cNvSpPr>
            <a:spLocks noChangeArrowheads="1"/>
          </p:cNvSpPr>
          <p:nvPr/>
        </p:nvSpPr>
        <p:spPr bwMode="auto">
          <a:xfrm>
            <a:off x="3189508" y="5960608"/>
            <a:ext cx="25479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"/>
            <a:r>
              <a:rPr lang="ru-RU" altLang="ru-RU" sz="1200" b="1">
                <a:solidFill>
                  <a:srgbClr val="7030A0"/>
                </a:solidFill>
                <a:latin typeface="Arial" charset="0"/>
              </a:rPr>
              <a:t>Системные мероприятия</a:t>
            </a:r>
          </a:p>
        </p:txBody>
      </p:sp>
      <p:sp>
        <p:nvSpPr>
          <p:cNvPr id="73750" name="Прямоугольник 43"/>
          <p:cNvSpPr>
            <a:spLocks noChangeArrowheads="1"/>
          </p:cNvSpPr>
          <p:nvPr/>
        </p:nvSpPr>
        <p:spPr bwMode="auto">
          <a:xfrm>
            <a:off x="2457450" y="6345238"/>
            <a:ext cx="49450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"/>
            <a:r>
              <a:rPr lang="ru-RU" altLang="ru-RU" sz="1000" b="1" dirty="0">
                <a:latin typeface="Arial" charset="0"/>
              </a:rPr>
              <a:t>Все органы исполнительной власти области и местного самоуправления</a:t>
            </a:r>
          </a:p>
        </p:txBody>
      </p:sp>
      <p:sp>
        <p:nvSpPr>
          <p:cNvPr id="73751" name="Прямоугольник 41"/>
          <p:cNvSpPr>
            <a:spLocks noChangeArrowheads="1"/>
          </p:cNvSpPr>
          <p:nvPr/>
        </p:nvSpPr>
        <p:spPr bwMode="auto">
          <a:xfrm>
            <a:off x="142422" y="3178175"/>
            <a:ext cx="250280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"/>
            <a:r>
              <a:rPr lang="ru-RU" altLang="ru-RU" sz="1000" b="1" dirty="0">
                <a:solidFill>
                  <a:srgbClr val="215381"/>
                </a:solidFill>
                <a:latin typeface="Arial" charset="0"/>
              </a:rPr>
              <a:t>Рынок услуг высшего образования</a:t>
            </a:r>
          </a:p>
          <a:p>
            <a:pPr fontAlgn="b"/>
            <a:r>
              <a:rPr lang="ru-RU" altLang="ru-RU" sz="1000" b="1" dirty="0">
                <a:solidFill>
                  <a:srgbClr val="215381"/>
                </a:solidFill>
                <a:latin typeface="Arial" charset="0"/>
              </a:rPr>
              <a:t>Сфера наружной рекламы</a:t>
            </a:r>
          </a:p>
        </p:txBody>
      </p:sp>
      <p:sp>
        <p:nvSpPr>
          <p:cNvPr id="73752" name="Прямоугольник 41"/>
          <p:cNvSpPr>
            <a:spLocks noChangeArrowheads="1"/>
          </p:cNvSpPr>
          <p:nvPr/>
        </p:nvSpPr>
        <p:spPr bwMode="auto">
          <a:xfrm>
            <a:off x="112260" y="3743325"/>
            <a:ext cx="28733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"/>
            <a:r>
              <a:rPr lang="ru-RU" altLang="ru-RU" sz="1000" b="1" dirty="0">
                <a:solidFill>
                  <a:srgbClr val="215381"/>
                </a:solidFill>
                <a:latin typeface="Arial" charset="0"/>
              </a:rPr>
              <a:t>Рынок ритуальных услуг</a:t>
            </a:r>
          </a:p>
          <a:p>
            <a:pPr fontAlgn="b"/>
            <a:r>
              <a:rPr lang="ru-RU" altLang="ru-RU" sz="1000" b="1" dirty="0">
                <a:solidFill>
                  <a:srgbClr val="215381"/>
                </a:solidFill>
                <a:latin typeface="Arial" charset="0"/>
              </a:rPr>
              <a:t>Рынок теплоснабжения</a:t>
            </a:r>
          </a:p>
          <a:p>
            <a:pPr fontAlgn="b"/>
            <a:r>
              <a:rPr lang="ru-RU" altLang="ru-RU" sz="1000" b="1" dirty="0">
                <a:solidFill>
                  <a:srgbClr val="215381"/>
                </a:solidFill>
                <a:latin typeface="Arial" charset="0"/>
              </a:rPr>
              <a:t>Рынок транспортирования ТКО</a:t>
            </a:r>
          </a:p>
          <a:p>
            <a:pPr fontAlgn="b"/>
            <a:r>
              <a:rPr lang="ru-RU" altLang="ru-RU" sz="1000" b="1" dirty="0">
                <a:solidFill>
                  <a:srgbClr val="215381"/>
                </a:solidFill>
                <a:latin typeface="Arial" charset="0"/>
              </a:rPr>
              <a:t>Рынок благоустройства городской среды</a:t>
            </a:r>
          </a:p>
          <a:p>
            <a:pPr fontAlgn="b"/>
            <a:r>
              <a:rPr lang="ru-RU" altLang="ru-RU" sz="1000" b="1" dirty="0">
                <a:solidFill>
                  <a:srgbClr val="215381"/>
                </a:solidFill>
                <a:latin typeface="Arial" charset="0"/>
              </a:rPr>
              <a:t>Рынок выполнения работ по содержанию </a:t>
            </a:r>
          </a:p>
          <a:p>
            <a:pPr fontAlgn="b"/>
            <a:r>
              <a:rPr lang="ru-RU" altLang="ru-RU" sz="1000" b="1" dirty="0">
                <a:solidFill>
                  <a:srgbClr val="215381"/>
                </a:solidFill>
                <a:latin typeface="Arial" charset="0"/>
              </a:rPr>
              <a:t>и ремонту имущества в м/к доме</a:t>
            </a:r>
          </a:p>
          <a:p>
            <a:pPr fontAlgn="b"/>
            <a:r>
              <a:rPr lang="ru-RU" altLang="ru-RU" sz="1000" b="1" dirty="0">
                <a:solidFill>
                  <a:srgbClr val="215381"/>
                </a:solidFill>
                <a:latin typeface="Arial" charset="0"/>
              </a:rPr>
              <a:t>Производство электроэнергии на розничном рынке</a:t>
            </a:r>
          </a:p>
        </p:txBody>
      </p:sp>
      <p:sp>
        <p:nvSpPr>
          <p:cNvPr id="73753" name="Прямоугольник 43"/>
          <p:cNvSpPr>
            <a:spLocks noChangeArrowheads="1"/>
          </p:cNvSpPr>
          <p:nvPr/>
        </p:nvSpPr>
        <p:spPr bwMode="auto">
          <a:xfrm>
            <a:off x="5192713" y="2259013"/>
            <a:ext cx="3860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"/>
            <a:r>
              <a:rPr lang="ru-RU" altLang="ru-RU" sz="1000" b="1">
                <a:latin typeface="Arial" charset="0"/>
              </a:rPr>
              <a:t>Департамент АПК и воспроизводства окружающей среды</a:t>
            </a:r>
          </a:p>
        </p:txBody>
      </p:sp>
      <p:sp>
        <p:nvSpPr>
          <p:cNvPr id="73754" name="Прямоугольник 41"/>
          <p:cNvSpPr>
            <a:spLocks noChangeArrowheads="1"/>
          </p:cNvSpPr>
          <p:nvPr/>
        </p:nvSpPr>
        <p:spPr bwMode="auto">
          <a:xfrm>
            <a:off x="5722030" y="2439988"/>
            <a:ext cx="342196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"/>
            <a:r>
              <a:rPr lang="ru-RU" altLang="ru-RU" sz="1000" b="1" dirty="0">
                <a:solidFill>
                  <a:srgbClr val="215381"/>
                </a:solidFill>
                <a:latin typeface="Arial" charset="0"/>
              </a:rPr>
              <a:t>Рынок лабораторных исследований для выдачи ветеринарных сопроводительных документов</a:t>
            </a:r>
          </a:p>
          <a:p>
            <a:pPr fontAlgn="b"/>
            <a:r>
              <a:rPr lang="ru-RU" altLang="ru-RU" sz="1000" b="1" dirty="0">
                <a:solidFill>
                  <a:srgbClr val="215381"/>
                </a:solidFill>
                <a:latin typeface="Arial" charset="0"/>
              </a:rPr>
              <a:t>Рынок племенного животноводства</a:t>
            </a:r>
          </a:p>
          <a:p>
            <a:pPr fontAlgn="b"/>
            <a:r>
              <a:rPr lang="ru-RU" altLang="ru-RU" sz="1000" b="1" dirty="0">
                <a:solidFill>
                  <a:srgbClr val="215381"/>
                </a:solidFill>
                <a:latin typeface="Arial" charset="0"/>
              </a:rPr>
              <a:t>Рынок семеноводства</a:t>
            </a:r>
          </a:p>
        </p:txBody>
      </p:sp>
      <p:sp>
        <p:nvSpPr>
          <p:cNvPr id="73755" name="Прямоугольник 41"/>
          <p:cNvSpPr>
            <a:spLocks noChangeArrowheads="1"/>
          </p:cNvSpPr>
          <p:nvPr/>
        </p:nvSpPr>
        <p:spPr bwMode="auto">
          <a:xfrm>
            <a:off x="132897" y="1254125"/>
            <a:ext cx="76168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"/>
            <a:r>
              <a:rPr lang="ru-RU" altLang="ru-RU" sz="1000" b="1" dirty="0">
                <a:solidFill>
                  <a:srgbClr val="215381"/>
                </a:solidFill>
                <a:latin typeface="Arial" charset="0"/>
              </a:rPr>
              <a:t>Рынок жилищного строительства</a:t>
            </a:r>
          </a:p>
          <a:p>
            <a:pPr fontAlgn="b"/>
            <a:r>
              <a:rPr lang="ru-RU" altLang="ru-RU" sz="1000" b="1" dirty="0">
                <a:solidFill>
                  <a:srgbClr val="215381"/>
                </a:solidFill>
                <a:latin typeface="Arial" charset="0"/>
              </a:rPr>
              <a:t>Рынок строительства, за исключением дорожного строительства</a:t>
            </a:r>
          </a:p>
          <a:p>
            <a:pPr fontAlgn="b"/>
            <a:r>
              <a:rPr lang="ru-RU" altLang="ru-RU" sz="1000" b="1" dirty="0">
                <a:solidFill>
                  <a:srgbClr val="215381"/>
                </a:solidFill>
                <a:latin typeface="Arial" charset="0"/>
              </a:rPr>
              <a:t>Рынок дорожной деятельности, за исключением проектирования</a:t>
            </a:r>
          </a:p>
          <a:p>
            <a:pPr fontAlgn="b"/>
            <a:r>
              <a:rPr lang="ru-RU" altLang="ru-RU" sz="1000" b="1" dirty="0">
                <a:solidFill>
                  <a:srgbClr val="215381"/>
                </a:solidFill>
                <a:latin typeface="Arial" charset="0"/>
              </a:rPr>
              <a:t>Рынок добычи общераспространенных полезных ископаемых на участках недр местного значения</a:t>
            </a:r>
          </a:p>
          <a:p>
            <a:pPr fontAlgn="b"/>
            <a:r>
              <a:rPr lang="ru-RU" altLang="ru-RU" sz="1000" b="1" dirty="0">
                <a:solidFill>
                  <a:srgbClr val="215381"/>
                </a:solidFill>
                <a:latin typeface="Arial" charset="0"/>
              </a:rPr>
              <a:t>Рынок оказания услуг по перевозке пассажиров автомобильным транспортом по муниципальным маршрутам</a:t>
            </a:r>
          </a:p>
          <a:p>
            <a:pPr fontAlgn="b"/>
            <a:r>
              <a:rPr lang="ru-RU" altLang="ru-RU" sz="1000" b="1" dirty="0">
                <a:solidFill>
                  <a:srgbClr val="215381"/>
                </a:solidFill>
                <a:latin typeface="Arial" charset="0"/>
              </a:rPr>
              <a:t>Рынок оказания услуг по перевозке пассажиров автомобильным транспортом по межмуниципальным маршрутам</a:t>
            </a:r>
          </a:p>
          <a:p>
            <a:pPr fontAlgn="b"/>
            <a:r>
              <a:rPr lang="ru-RU" altLang="ru-RU" sz="1000" b="1" dirty="0">
                <a:solidFill>
                  <a:srgbClr val="215381"/>
                </a:solidFill>
                <a:latin typeface="Arial" charset="0"/>
              </a:rPr>
              <a:t>Рынок оказания услуг по перевозке пассажиров и багажа легковым такси</a:t>
            </a:r>
          </a:p>
          <a:p>
            <a:pPr fontAlgn="b"/>
            <a:r>
              <a:rPr lang="ru-RU" altLang="ru-RU" sz="1000" b="1" dirty="0">
                <a:solidFill>
                  <a:srgbClr val="215381"/>
                </a:solidFill>
                <a:latin typeface="Arial" charset="0"/>
              </a:rPr>
              <a:t>Сфера  обработки древесины и изделий из дерева</a:t>
            </a:r>
          </a:p>
          <a:p>
            <a:pPr fontAlgn="b"/>
            <a:r>
              <a:rPr lang="ru-RU" altLang="ru-RU" sz="1000" b="1" dirty="0">
                <a:solidFill>
                  <a:srgbClr val="215381"/>
                </a:solidFill>
                <a:latin typeface="Arial" charset="0"/>
              </a:rPr>
              <a:t>Сфера производства  кирпича</a:t>
            </a:r>
          </a:p>
          <a:p>
            <a:pPr fontAlgn="b"/>
            <a:r>
              <a:rPr lang="ru-RU" altLang="ru-RU" sz="1000" b="1" dirty="0">
                <a:solidFill>
                  <a:srgbClr val="215381"/>
                </a:solidFill>
                <a:latin typeface="Arial" charset="0"/>
              </a:rPr>
              <a:t>Сфера производства  бетона</a:t>
            </a:r>
          </a:p>
        </p:txBody>
      </p:sp>
      <p:sp>
        <p:nvSpPr>
          <p:cNvPr id="73756" name="Прямоугольник 43"/>
          <p:cNvSpPr>
            <a:spLocks noChangeArrowheads="1"/>
          </p:cNvSpPr>
          <p:nvPr/>
        </p:nvSpPr>
        <p:spPr bwMode="auto">
          <a:xfrm>
            <a:off x="271687" y="5743575"/>
            <a:ext cx="29940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"/>
            <a:r>
              <a:rPr lang="ru-RU" altLang="ru-RU" sz="1000" b="1" dirty="0">
                <a:latin typeface="Arial" charset="0"/>
              </a:rPr>
              <a:t>Департамент</a:t>
            </a:r>
            <a:r>
              <a:rPr lang="ru-RU" altLang="ru-RU" sz="1000" b="1" dirty="0">
                <a:solidFill>
                  <a:srgbClr val="44546A"/>
                </a:solidFill>
                <a:latin typeface="Arial" charset="0"/>
              </a:rPr>
              <a:t> </a:t>
            </a:r>
            <a:r>
              <a:rPr lang="ru-RU" altLang="ru-RU" sz="1000" b="1" dirty="0">
                <a:latin typeface="Arial" charset="0"/>
              </a:rPr>
              <a:t>экономического развития</a:t>
            </a:r>
          </a:p>
        </p:txBody>
      </p:sp>
      <p:sp>
        <p:nvSpPr>
          <p:cNvPr id="73757" name="Прямоугольник 41"/>
          <p:cNvSpPr>
            <a:spLocks noChangeArrowheads="1"/>
          </p:cNvSpPr>
          <p:nvPr/>
        </p:nvSpPr>
        <p:spPr bwMode="auto">
          <a:xfrm>
            <a:off x="5922964" y="4492625"/>
            <a:ext cx="3174772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"/>
            <a:r>
              <a:rPr lang="ru-RU" altLang="ru-RU" sz="1000" b="1" dirty="0">
                <a:solidFill>
                  <a:srgbClr val="215381"/>
                </a:solidFill>
                <a:latin typeface="Arial" charset="0"/>
              </a:rPr>
              <a:t>        Рынок кадастровых и </a:t>
            </a:r>
          </a:p>
          <a:p>
            <a:pPr fontAlgn="b"/>
            <a:r>
              <a:rPr lang="ru-RU" altLang="ru-RU" sz="1000" b="1" dirty="0">
                <a:solidFill>
                  <a:srgbClr val="215381"/>
                </a:solidFill>
                <a:latin typeface="Arial" charset="0"/>
              </a:rPr>
              <a:t>       землеустроительных работ</a:t>
            </a:r>
          </a:p>
          <a:p>
            <a:pPr fontAlgn="b"/>
            <a:r>
              <a:rPr lang="ru-RU" altLang="ru-RU" sz="1000" b="1" dirty="0">
                <a:solidFill>
                  <a:srgbClr val="215381"/>
                </a:solidFill>
                <a:latin typeface="Arial" charset="0"/>
              </a:rPr>
              <a:t>    Рынок услуг связи по предоставлению широкополосного доступа к сети Интернет, в части упрощения доступа операторов связи к объектам инфраструктуры</a:t>
            </a:r>
          </a:p>
          <a:p>
            <a:pPr fontAlgn="b"/>
            <a:endParaRPr lang="ru-RU" altLang="ru-RU" sz="1000" i="1" dirty="0">
              <a:solidFill>
                <a:srgbClr val="005426"/>
              </a:solidFill>
              <a:latin typeface="Arial" charset="0"/>
            </a:endParaRPr>
          </a:p>
        </p:txBody>
      </p:sp>
      <p:sp>
        <p:nvSpPr>
          <p:cNvPr id="73758" name="Прямоугольник 41"/>
          <p:cNvSpPr>
            <a:spLocks noChangeArrowheads="1"/>
          </p:cNvSpPr>
          <p:nvPr/>
        </p:nvSpPr>
        <p:spPr bwMode="auto">
          <a:xfrm>
            <a:off x="166009" y="5383213"/>
            <a:ext cx="2324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"/>
            <a:r>
              <a:rPr lang="ru-RU" altLang="ru-RU" sz="1000" b="1" dirty="0">
                <a:solidFill>
                  <a:srgbClr val="215381"/>
                </a:solidFill>
                <a:latin typeface="Arial" charset="0"/>
              </a:rPr>
              <a:t>Купля-продажа электроэнергии </a:t>
            </a:r>
          </a:p>
          <a:p>
            <a:pPr fontAlgn="b"/>
            <a:r>
              <a:rPr lang="ru-RU" altLang="ru-RU" sz="1000" b="1" dirty="0">
                <a:solidFill>
                  <a:srgbClr val="215381"/>
                </a:solidFill>
                <a:latin typeface="Arial" charset="0"/>
              </a:rPr>
              <a:t>на розничном рынке</a:t>
            </a:r>
          </a:p>
        </p:txBody>
      </p:sp>
      <p:sp>
        <p:nvSpPr>
          <p:cNvPr id="73759" name="Прямоугольник 43"/>
          <p:cNvSpPr>
            <a:spLocks noChangeArrowheads="1"/>
          </p:cNvSpPr>
          <p:nvPr/>
        </p:nvSpPr>
        <p:spPr bwMode="auto">
          <a:xfrm>
            <a:off x="6275388" y="4141788"/>
            <a:ext cx="29956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"/>
            <a:r>
              <a:rPr lang="ru-RU" altLang="ru-RU" sz="1000" b="1">
                <a:latin typeface="Arial" charset="0"/>
              </a:rPr>
              <a:t>Департамент имущественных </a:t>
            </a:r>
          </a:p>
          <a:p>
            <a:pPr fontAlgn="b"/>
            <a:r>
              <a:rPr lang="ru-RU" altLang="ru-RU" sz="1000" b="1">
                <a:latin typeface="Arial" charset="0"/>
              </a:rPr>
              <a:t>и земельных отношений </a:t>
            </a:r>
          </a:p>
        </p:txBody>
      </p:sp>
      <p:sp>
        <p:nvSpPr>
          <p:cNvPr id="73760" name="Прямоугольник 41"/>
          <p:cNvSpPr>
            <a:spLocks noChangeArrowheads="1"/>
          </p:cNvSpPr>
          <p:nvPr/>
        </p:nvSpPr>
        <p:spPr bwMode="auto">
          <a:xfrm>
            <a:off x="6059489" y="1244600"/>
            <a:ext cx="2944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"/>
            <a:r>
              <a:rPr lang="ru-RU" altLang="ru-RU" sz="1000" b="1" dirty="0">
                <a:solidFill>
                  <a:srgbClr val="215381"/>
                </a:solidFill>
                <a:latin typeface="Arial" charset="0"/>
              </a:rPr>
              <a:t>Рынок услуг связи по предоставлению широкополосного доступа к сети Интернет</a:t>
            </a:r>
          </a:p>
        </p:txBody>
      </p:sp>
      <p:sp>
        <p:nvSpPr>
          <p:cNvPr id="73761" name="Прямоугольник 41"/>
          <p:cNvSpPr>
            <a:spLocks noChangeArrowheads="1"/>
          </p:cNvSpPr>
          <p:nvPr/>
        </p:nvSpPr>
        <p:spPr bwMode="auto">
          <a:xfrm>
            <a:off x="145597" y="5927046"/>
            <a:ext cx="3141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"/>
            <a:r>
              <a:rPr lang="ru-RU" altLang="ru-RU" sz="1000" b="1" dirty="0">
                <a:solidFill>
                  <a:srgbClr val="215381"/>
                </a:solidFill>
                <a:latin typeface="Arial" charset="0"/>
              </a:rPr>
              <a:t>Розничный рынок нефтепродуктов</a:t>
            </a:r>
          </a:p>
          <a:p>
            <a:pPr fontAlgn="b"/>
            <a:r>
              <a:rPr lang="ru-RU" altLang="ru-RU" sz="1000" b="1" dirty="0">
                <a:solidFill>
                  <a:srgbClr val="215381"/>
                </a:solidFill>
                <a:latin typeface="Arial" charset="0"/>
              </a:rPr>
              <a:t>Сфера ремонта автотранспортных средств</a:t>
            </a:r>
          </a:p>
        </p:txBody>
      </p:sp>
      <p:pic>
        <p:nvPicPr>
          <p:cNvPr id="73762" name="Picture 52" descr="C:\Users\bashtovoy\Desktop\Рисунок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88" y="2206625"/>
            <a:ext cx="67691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63" name="Прямоугольник 50"/>
          <p:cNvSpPr>
            <a:spLocks noChangeArrowheads="1"/>
          </p:cNvSpPr>
          <p:nvPr/>
        </p:nvSpPr>
        <p:spPr bwMode="auto">
          <a:xfrm>
            <a:off x="3544665" y="3371391"/>
            <a:ext cx="199616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>
                <a:latin typeface="Arial" charset="0"/>
              </a:rPr>
              <a:t>«Дорожная карта» по содействию развитию конкуренции </a:t>
            </a:r>
            <a:r>
              <a:rPr lang="en-US" altLang="ru-RU" sz="1600" b="1" dirty="0" smtClean="0">
                <a:latin typeface="Arial" charset="0"/>
              </a:rPr>
              <a:t>             </a:t>
            </a:r>
            <a:r>
              <a:rPr lang="ru-RU" altLang="ru-RU" sz="1600" b="1" dirty="0" smtClean="0">
                <a:latin typeface="Arial" charset="0"/>
              </a:rPr>
              <a:t>в </a:t>
            </a:r>
            <a:r>
              <a:rPr lang="ru-RU" altLang="ru-RU" sz="1600" b="1" dirty="0">
                <a:latin typeface="Arial" charset="0"/>
              </a:rPr>
              <a:t>области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6305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65000">
                <a:schemeClr val="bg1">
                  <a:lumMod val="9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50813" y="87313"/>
            <a:ext cx="8853487" cy="839787"/>
          </a:xfrm>
          <a:prstGeom prst="rect">
            <a:avLst/>
          </a:prstGeom>
          <a:gradFill flip="none" rotWithShape="1">
            <a:gsLst>
              <a:gs pos="35000">
                <a:schemeClr val="bg1">
                  <a:alpha val="95000"/>
                </a:schemeClr>
              </a:gs>
              <a:gs pos="100000">
                <a:schemeClr val="bg2">
                  <a:lumMod val="90000"/>
                </a:schemeClr>
              </a:gs>
              <a:gs pos="0">
                <a:schemeClr val="bg2">
                  <a:lumMod val="90000"/>
                </a:schemeClr>
              </a:gs>
              <a:gs pos="65000">
                <a:schemeClr val="bg1">
                  <a:alpha val="9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0813" y="930275"/>
            <a:ext cx="8853487" cy="5675313"/>
          </a:xfrm>
          <a:prstGeom prst="rect">
            <a:avLst/>
          </a:prstGeom>
          <a:gradFill flip="none" rotWithShape="1">
            <a:gsLst>
              <a:gs pos="100000">
                <a:srgbClr val="BFD0EB"/>
              </a:gs>
              <a:gs pos="0">
                <a:srgbClr val="BFD0EB"/>
              </a:gs>
              <a:gs pos="65000">
                <a:schemeClr val="bg1"/>
              </a:gs>
              <a:gs pos="35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4757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2123ED1-7205-4F01-BCF7-10C78BEF0B40}" type="slidenum">
              <a:rPr lang="en-US" altLang="ru-RU" smtClean="0">
                <a:latin typeface="Arial Black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altLang="ru-RU" smtClean="0">
              <a:latin typeface="Arial Black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50813" y="930275"/>
            <a:ext cx="8853487" cy="69850"/>
          </a:xfrm>
          <a:prstGeom prst="rect">
            <a:avLst/>
          </a:prstGeom>
          <a:gradFill>
            <a:gsLst>
              <a:gs pos="0">
                <a:srgbClr val="0070C0"/>
              </a:gs>
              <a:gs pos="75000">
                <a:srgbClr val="0996FF"/>
              </a:gs>
              <a:gs pos="25000">
                <a:srgbClr val="0996FF"/>
              </a:gs>
              <a:gs pos="50000">
                <a:srgbClr val="1199FF"/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4" name="Рисунок 33" descr="Герб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8" y="133350"/>
            <a:ext cx="619125" cy="736600"/>
          </a:xfrm>
          <a:prstGeom prst="rect">
            <a:avLst/>
          </a:prstGeom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"/>
          <p:cNvSpPr txBox="1">
            <a:spLocks noChangeArrowheads="1"/>
          </p:cNvSpPr>
          <p:nvPr/>
        </p:nvSpPr>
        <p:spPr bwMode="auto">
          <a:xfrm>
            <a:off x="871538" y="98425"/>
            <a:ext cx="8132762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Организационные мероприятия </a:t>
            </a:r>
            <a:endParaRPr lang="ru-RU" sz="1800" b="1" kern="0" dirty="0" smtClean="0">
              <a:latin typeface="Arial Black" pitchFamily="34" charset="0"/>
              <a:cs typeface="Arial" pitchFamily="34" charset="0"/>
            </a:endParaRP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 smtClean="0">
                <a:latin typeface="Arial Black" pitchFamily="34" charset="0"/>
                <a:cs typeface="Arial" pitchFamily="34" charset="0"/>
              </a:rPr>
              <a:t>по </a:t>
            </a: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внедрению </a:t>
            </a:r>
            <a:r>
              <a:rPr lang="ru-RU" sz="1800" b="1" kern="0" dirty="0" smtClean="0">
                <a:latin typeface="Arial Black" pitchFamily="34" charset="0"/>
                <a:cs typeface="Arial" pitchFamily="34" charset="0"/>
              </a:rPr>
              <a:t>в </a:t>
            </a: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Белгородской области </a:t>
            </a:r>
            <a:endParaRPr lang="ru-RU" sz="1800" b="1" kern="0" dirty="0" smtClean="0">
              <a:latin typeface="Arial Black" pitchFamily="34" charset="0"/>
              <a:cs typeface="Arial" pitchFamily="34" charset="0"/>
            </a:endParaRP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 smtClean="0">
                <a:latin typeface="Arial Black" pitchFamily="34" charset="0"/>
                <a:cs typeface="Arial" pitchFamily="34" charset="0"/>
              </a:rPr>
              <a:t>стандарта </a:t>
            </a: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развития конкуренции в </a:t>
            </a:r>
            <a:r>
              <a:rPr lang="ru-RU" sz="1800" b="1" kern="0" dirty="0" smtClean="0">
                <a:latin typeface="Arial Black" pitchFamily="34" charset="0"/>
                <a:cs typeface="Arial" pitchFamily="34" charset="0"/>
              </a:rPr>
              <a:t>2019 </a:t>
            </a: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году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800" b="1" kern="0" dirty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74761" name="Picture 9" descr="Picture4"/>
          <p:cNvPicPr>
            <a:picLocks noChangeAspect="1" noChangeArrowheads="1"/>
          </p:cNvPicPr>
          <p:nvPr/>
        </p:nvPicPr>
        <p:blipFill>
          <a:blip r:embed="rId3" cstate="print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65113" y="147638"/>
            <a:ext cx="6746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Объект 3"/>
          <p:cNvGraphicFramePr>
            <a:graphicFrameLocks noGrp="1"/>
          </p:cNvGraphicFramePr>
          <p:nvPr/>
        </p:nvGraphicFramePr>
        <p:xfrm>
          <a:off x="150813" y="1000125"/>
          <a:ext cx="8853487" cy="5605462"/>
        </p:xfrm>
        <a:graphic>
          <a:graphicData uri="http://schemas.openxmlformats.org/drawingml/2006/table">
            <a:tbl>
              <a:tblPr/>
              <a:tblGrid>
                <a:gridCol w="402739"/>
                <a:gridCol w="8450748"/>
              </a:tblGrid>
              <a:tr h="6002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 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B68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43186" marB="43186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Проведение заседаний межведомственного координационного совета при Губернаторе области по защите интересов субъектов малого и среднего предпринимательства, развитию конкуренции и улучшению инвестиционного климата –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68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не менее 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-х раз в год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000" marR="54000" marT="43199" marB="43199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295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 </a:t>
                      </a:r>
                    </a:p>
                  </a:txBody>
                  <a:tcPr marL="36000" marR="36000" marT="43186" marB="43186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E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Проведение заседаний рабочей группы по внедрению в Белгородской области Стандарта развития конкуренции в субъектах Российской Федерации </a:t>
                      </a:r>
                      <a:r>
                        <a:rPr kumimoji="0" 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68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 раза в год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000" marR="54000" marT="43199" marB="43199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E0FF"/>
                    </a:solidFill>
                  </a:tcPr>
                </a:tc>
              </a:tr>
              <a:tr h="4295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 </a:t>
                      </a:r>
                    </a:p>
                  </a:txBody>
                  <a:tcPr marL="36000" marR="36000" marT="43186" marB="43186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Организация и проведение мониторинга состояния и развития конкурентной среды на рынках товаров, работ и услуг Белгородской области 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68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раз в год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000" marR="54000" marT="43199" marB="43199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978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4. </a:t>
                      </a:r>
                    </a:p>
                  </a:txBody>
                  <a:tcPr marL="36000" marR="36000" marT="43186" marB="43186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E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Организация и проведение мониторинга деятельности хозяйствующих субъектов, доля участия области или муниципального образования в которых составляет 50 и более процентов 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68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раз в год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000" marR="54000" marT="43199" marB="43199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E0FF"/>
                    </a:solidFill>
                  </a:tcPr>
                </a:tc>
              </a:tr>
              <a:tr h="4345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5. </a:t>
                      </a:r>
                    </a:p>
                  </a:txBody>
                  <a:tcPr marL="36000" marR="36000" marT="43186" marB="43186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Проведение семинаров-совещаний и обучающих мероприятий для служащих органов исполнительной власти области и местного самоуправления муниципальных районов и городских округов области 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не менее 2-х раз в год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000" marR="54000" marT="43199" marB="43199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417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6.</a:t>
                      </a:r>
                    </a:p>
                  </a:txBody>
                  <a:tcPr marL="36000" marR="36000" marT="43186" marB="43186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E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Организация процесса по внесению изменений и утверждению: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перечня приоритетных и социально значимых рынков;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плана мероприятий («дорожной карты») по содействию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развитию конкуренции в Белгородской области - 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раз в год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000" marR="54000" marT="43199" marB="43199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E0FF"/>
                    </a:solidFill>
                  </a:tcPr>
                </a:tc>
              </a:tr>
              <a:tr h="6525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7.</a:t>
                      </a:r>
                    </a:p>
                  </a:txBody>
                  <a:tcPr marL="36000" marR="36000" marT="43186" marB="43186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Корректировка и утверждение органами исполнительной власти и местного самоуправления области ведомственных (муниципальных) 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планов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 реализации курируемых мероприятий «дорожной карты» по содействию развитию конкуренции в регионе 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68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раз в год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000" marR="54000" marT="43199" marB="43199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295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8.</a:t>
                      </a:r>
                    </a:p>
                  </a:txBody>
                  <a:tcPr marL="36000" marR="36000" marT="43186" marB="43186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E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Подготовка доклада «О состоянии и развитии конкурентной среды на рынках товаров и услуг Белгородской области» и отчётных материалов о ходе исполнения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(«дорожной карты») 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68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раз в год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000" marR="54000" marT="43199" marB="43199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E0FF"/>
                    </a:solidFill>
                  </a:tcPr>
                </a:tc>
              </a:tr>
              <a:tr h="4295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9.</a:t>
                      </a:r>
                    </a:p>
                  </a:txBody>
                  <a:tcPr marL="36000" marR="36000" marT="43186" marB="43186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Анализ рейтинговых значений Белгородской области, формируемых Минэкономразвития России и формирование рейтинга муниципальных образований по содействию развитию конкуренции </a:t>
                      </a:r>
                      <a:r>
                        <a:rPr kumimoji="0" 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68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раз в год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000" marR="54000" marT="43199" marB="43199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002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43186" marB="43186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E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Публикация информации о проводимых мероприятиях в области, направленных на содействие развитию конкуренции и отчётных материалов (документов) на сайтах департамента экономического развития области 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538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www.derbo.ru/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Губернатора и Правительства области 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538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www.belregion.ru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538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инвестиционном портале области 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538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www.belgorodinvest.ru/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538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постоянно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000" marR="54000" marT="43199" marB="43199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E0FF"/>
                    </a:solidFill>
                  </a:tcPr>
                </a:tc>
              </a:tr>
              <a:tr h="4602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43186" marB="43186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Реализация плана мероприятий «дорожной карты» по содействию развитию конкуренции в Белгородской области, утверждённой распоряжением Губернатора Белгородской области 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538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от 9 марта 2016 года №125-р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- 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постоянно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000" marR="54000" marT="43199" marB="43199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6305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65000">
                <a:schemeClr val="bg1">
                  <a:lumMod val="9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50813" y="87313"/>
            <a:ext cx="8853487" cy="839787"/>
          </a:xfrm>
          <a:prstGeom prst="rect">
            <a:avLst/>
          </a:prstGeom>
          <a:gradFill flip="none" rotWithShape="1">
            <a:gsLst>
              <a:gs pos="35000">
                <a:schemeClr val="bg1">
                  <a:alpha val="95000"/>
                </a:schemeClr>
              </a:gs>
              <a:gs pos="100000">
                <a:schemeClr val="bg2">
                  <a:lumMod val="90000"/>
                </a:schemeClr>
              </a:gs>
              <a:gs pos="0">
                <a:schemeClr val="bg2">
                  <a:lumMod val="90000"/>
                </a:schemeClr>
              </a:gs>
              <a:gs pos="65000">
                <a:schemeClr val="bg1">
                  <a:alpha val="9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0813" y="930275"/>
            <a:ext cx="8853487" cy="5675313"/>
          </a:xfrm>
          <a:prstGeom prst="rect">
            <a:avLst/>
          </a:prstGeom>
          <a:gradFill flip="none" rotWithShape="1">
            <a:gsLst>
              <a:gs pos="100000">
                <a:srgbClr val="BFD0EB"/>
              </a:gs>
              <a:gs pos="0">
                <a:srgbClr val="BFD0EB"/>
              </a:gs>
              <a:gs pos="65000">
                <a:schemeClr val="bg1"/>
              </a:gs>
              <a:gs pos="35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5781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0A46D14-8EC2-455D-8D78-4B28749F81F1}" type="slidenum">
              <a:rPr lang="en-US" altLang="ru-RU" smtClean="0">
                <a:latin typeface="Arial Black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altLang="ru-RU" smtClean="0">
              <a:latin typeface="Arial Black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50813" y="930275"/>
            <a:ext cx="8853487" cy="69850"/>
          </a:xfrm>
          <a:prstGeom prst="rect">
            <a:avLst/>
          </a:prstGeom>
          <a:gradFill>
            <a:gsLst>
              <a:gs pos="0">
                <a:srgbClr val="0070C0"/>
              </a:gs>
              <a:gs pos="75000">
                <a:srgbClr val="0996FF"/>
              </a:gs>
              <a:gs pos="25000">
                <a:srgbClr val="0996FF"/>
              </a:gs>
              <a:gs pos="50000">
                <a:srgbClr val="1199FF"/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4" name="Рисунок 33" descr="Герб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8" y="133350"/>
            <a:ext cx="619125" cy="736600"/>
          </a:xfrm>
          <a:prstGeom prst="rect">
            <a:avLst/>
          </a:prstGeom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"/>
          <p:cNvSpPr txBox="1">
            <a:spLocks noChangeArrowheads="1"/>
          </p:cNvSpPr>
          <p:nvPr/>
        </p:nvSpPr>
        <p:spPr bwMode="auto">
          <a:xfrm>
            <a:off x="871538" y="180975"/>
            <a:ext cx="8132762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Стандарт развития конкуренции </a:t>
            </a:r>
            <a:endParaRPr lang="ru-RU" sz="1800" b="1" kern="0" dirty="0" smtClean="0">
              <a:latin typeface="Arial Black" pitchFamily="34" charset="0"/>
              <a:cs typeface="Arial" pitchFamily="34" charset="0"/>
            </a:endParaRP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 smtClean="0">
                <a:latin typeface="Arial Black" pitchFamily="34" charset="0"/>
                <a:cs typeface="Arial" pitchFamily="34" charset="0"/>
              </a:rPr>
              <a:t>в </a:t>
            </a: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субъектах Российской Федерации</a:t>
            </a:r>
          </a:p>
        </p:txBody>
      </p:sp>
      <p:pic>
        <p:nvPicPr>
          <p:cNvPr id="75785" name="Picture 9" descr="Picture4"/>
          <p:cNvPicPr>
            <a:picLocks noChangeAspect="1" noChangeArrowheads="1"/>
          </p:cNvPicPr>
          <p:nvPr/>
        </p:nvPicPr>
        <p:blipFill>
          <a:blip r:embed="rId3" cstate="print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65113" y="147638"/>
            <a:ext cx="6746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Логотип Агентства стратегических инициатив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4068763"/>
            <a:ext cx="2909888" cy="1236662"/>
          </a:xfrm>
          <a:prstGeom prst="rect">
            <a:avLst/>
          </a:prstGeom>
          <a:noFill/>
          <a:ln w="9525">
            <a:solidFill>
              <a:srgbClr val="05343D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 rotWithShape="1">
          <a:blip r:embed="rId5"/>
          <a:srcRect l="12499" t="19931" r="53518" b="70254"/>
          <a:stretch/>
        </p:blipFill>
        <p:spPr bwMode="auto">
          <a:xfrm>
            <a:off x="4765675" y="1168400"/>
            <a:ext cx="4049713" cy="908050"/>
          </a:xfrm>
          <a:prstGeom prst="rect">
            <a:avLst/>
          </a:prstGeom>
          <a:noFill/>
          <a:ln w="9525">
            <a:solidFill>
              <a:srgbClr val="05343D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9" descr="https://xn----gtbnalitiu5eta.xn--p1ai/wp-content/uploads/2017/04/fas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78400" y="2278063"/>
            <a:ext cx="3619500" cy="1536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226" name="Picture 2" descr="https://simbiat.ru/frontend/images/services/bic.jpg"/>
          <p:cNvPicPr>
            <a:picLocks noChangeAspect="1" noChangeArrowheads="1"/>
          </p:cNvPicPr>
          <p:nvPr/>
        </p:nvPicPr>
        <p:blipFill rotWithShape="1">
          <a:blip r:embed="rId7"/>
          <a:srcRect t="26400" b="35579"/>
          <a:stretch/>
        </p:blipFill>
        <p:spPr bwMode="auto">
          <a:xfrm>
            <a:off x="4765675" y="5540375"/>
            <a:ext cx="4056063" cy="86836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31" name="Picture 15" descr="C:\Users\bashtovoy\Desktop\2019 Распоряжение_Стандарт_768-Р.jpg"/>
          <p:cNvPicPr>
            <a:picLocks noChangeAspect="1" noChangeArrowheads="1"/>
          </p:cNvPicPr>
          <p:nvPr/>
        </p:nvPicPr>
        <p:blipFill rotWithShape="1">
          <a:blip r:embed="rId8"/>
          <a:srcRect l="6521" t="4686" r="5762" b="8304"/>
          <a:stretch/>
        </p:blipFill>
        <p:spPr bwMode="auto">
          <a:xfrm>
            <a:off x="430213" y="1119188"/>
            <a:ext cx="3803650" cy="5335587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6305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65000">
                <a:schemeClr val="bg1">
                  <a:lumMod val="9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50813" y="87313"/>
            <a:ext cx="8853487" cy="839787"/>
          </a:xfrm>
          <a:prstGeom prst="rect">
            <a:avLst/>
          </a:prstGeom>
          <a:gradFill flip="none" rotWithShape="1">
            <a:gsLst>
              <a:gs pos="35000">
                <a:schemeClr val="bg1">
                  <a:alpha val="95000"/>
                </a:schemeClr>
              </a:gs>
              <a:gs pos="100000">
                <a:schemeClr val="bg2">
                  <a:lumMod val="90000"/>
                </a:schemeClr>
              </a:gs>
              <a:gs pos="0">
                <a:schemeClr val="bg2">
                  <a:lumMod val="90000"/>
                </a:schemeClr>
              </a:gs>
              <a:gs pos="65000">
                <a:schemeClr val="bg1">
                  <a:alpha val="9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0813" y="930275"/>
            <a:ext cx="8853487" cy="5675313"/>
          </a:xfrm>
          <a:prstGeom prst="rect">
            <a:avLst/>
          </a:prstGeom>
          <a:gradFill flip="none" rotWithShape="1">
            <a:gsLst>
              <a:gs pos="100000">
                <a:srgbClr val="BFD0EB"/>
              </a:gs>
              <a:gs pos="0">
                <a:srgbClr val="BFD0EB"/>
              </a:gs>
              <a:gs pos="65000">
                <a:schemeClr val="bg1"/>
              </a:gs>
              <a:gs pos="35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6805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9A84ECE-5A7F-4779-9C75-6C8213212925}" type="slidenum">
              <a:rPr lang="en-US" smtClean="0">
                <a:latin typeface="Arial Black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mtClean="0">
              <a:latin typeface="Arial Black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50813" y="919163"/>
            <a:ext cx="8853487" cy="69850"/>
          </a:xfrm>
          <a:prstGeom prst="rect">
            <a:avLst/>
          </a:prstGeom>
          <a:gradFill>
            <a:gsLst>
              <a:gs pos="0">
                <a:srgbClr val="0070C0"/>
              </a:gs>
              <a:gs pos="75000">
                <a:srgbClr val="0996FF"/>
              </a:gs>
              <a:gs pos="25000">
                <a:srgbClr val="0996FF"/>
              </a:gs>
              <a:gs pos="50000">
                <a:srgbClr val="1199FF"/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34" name="Рисунок 33" descr="Герб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8" y="133350"/>
            <a:ext cx="619125" cy="736600"/>
          </a:xfrm>
          <a:prstGeom prst="rect">
            <a:avLst/>
          </a:prstGeom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6808" name="Picture 9" descr="Picture4"/>
          <p:cNvPicPr>
            <a:picLocks noChangeAspect="1" noChangeArrowheads="1"/>
          </p:cNvPicPr>
          <p:nvPr/>
        </p:nvPicPr>
        <p:blipFill>
          <a:blip r:embed="rId3" cstate="print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65113" y="147638"/>
            <a:ext cx="6746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762000" y="119063"/>
            <a:ext cx="83820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Внедрение антимонопольного комплаенса в деятельность органов исполнительной власти и местного самоуправления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96875" y="1103313"/>
            <a:ext cx="8301038" cy="12287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3700" y="1096963"/>
            <a:ext cx="8304213" cy="390525"/>
          </a:xfrm>
          <a:prstGeom prst="rect">
            <a:avLst/>
          </a:prstGeom>
          <a:solidFill>
            <a:srgbClr val="3E89CE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ru-RU" sz="1200" b="1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812" name="Прямоугольник 15"/>
          <p:cNvSpPr>
            <a:spLocks noChangeArrowheads="1"/>
          </p:cNvSpPr>
          <p:nvPr/>
        </p:nvSpPr>
        <p:spPr bwMode="auto">
          <a:xfrm>
            <a:off x="493713" y="1131888"/>
            <a:ext cx="8204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ru-RU" sz="1400" b="1">
                <a:solidFill>
                  <a:srgbClr val="FFFFFF"/>
                </a:solidFill>
                <a:latin typeface="Arial" charset="0"/>
              </a:rPr>
              <a:t>Антимонопольный комплаенс</a:t>
            </a:r>
          </a:p>
        </p:txBody>
      </p:sp>
      <p:sp>
        <p:nvSpPr>
          <p:cNvPr id="76813" name="Прямоугольник 16"/>
          <p:cNvSpPr>
            <a:spLocks noChangeArrowheads="1"/>
          </p:cNvSpPr>
          <p:nvPr/>
        </p:nvSpPr>
        <p:spPr bwMode="auto">
          <a:xfrm>
            <a:off x="382588" y="1487488"/>
            <a:ext cx="8315325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400">
                <a:latin typeface="Arial" charset="0"/>
              </a:rPr>
              <a:t>совокупность правовых и организационных мер, предусмотренных правовым актом (актами) органа власти, направленных на соблюдение им требований антимонопольного законодательства и предупреждение его нарушения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96875" y="2497138"/>
            <a:ext cx="8301038" cy="2003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93700" y="2497138"/>
            <a:ext cx="8304213" cy="392112"/>
          </a:xfrm>
          <a:prstGeom prst="rect">
            <a:avLst/>
          </a:prstGeom>
          <a:solidFill>
            <a:srgbClr val="3E89CE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ru-RU" sz="1200" b="1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816" name="Прямоугольник 27"/>
          <p:cNvSpPr>
            <a:spLocks noChangeArrowheads="1"/>
          </p:cNvSpPr>
          <p:nvPr/>
        </p:nvSpPr>
        <p:spPr bwMode="auto">
          <a:xfrm>
            <a:off x="493713" y="2547938"/>
            <a:ext cx="82042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ru-RU" sz="1400" b="1">
                <a:solidFill>
                  <a:srgbClr val="FFFFFF"/>
                </a:solidFill>
                <a:latin typeface="Arial" charset="0"/>
              </a:rPr>
              <a:t>Цели антимонопольного комплаенса: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82588" y="2857500"/>
            <a:ext cx="8315325" cy="16430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20000"/>
              </a:lnSpc>
              <a:buClr>
                <a:schemeClr val="accent5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обеспечение соответствия деятельности органа власти требованиям антимонопольного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законодательства</a:t>
            </a: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20000"/>
              </a:lnSpc>
              <a:buClr>
                <a:schemeClr val="accent5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профилактика нарушений требований антимонопольного законодательства в его деятельности</a:t>
            </a: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lnSpc>
                <a:spcPct val="120000"/>
              </a:lnSpc>
              <a:buClr>
                <a:schemeClr val="accent5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повышение уровня правовой культуры в органах власти</a:t>
            </a: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20000"/>
              </a:lnSpc>
              <a:buClr>
                <a:schemeClr val="accent5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сокращение количества нарушений антимонопольного законодательства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09575" y="4689475"/>
            <a:ext cx="8301038" cy="1746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07988" y="4679950"/>
            <a:ext cx="8302625" cy="344488"/>
          </a:xfrm>
          <a:prstGeom prst="rect">
            <a:avLst/>
          </a:prstGeom>
          <a:solidFill>
            <a:srgbClr val="3E89CE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ru-RU" sz="1200" b="1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820" name="Прямоугольник 31"/>
          <p:cNvSpPr>
            <a:spLocks noChangeArrowheads="1"/>
          </p:cNvSpPr>
          <p:nvPr/>
        </p:nvSpPr>
        <p:spPr bwMode="auto">
          <a:xfrm>
            <a:off x="506413" y="4706938"/>
            <a:ext cx="8191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ru-RU" sz="1400" b="1">
                <a:solidFill>
                  <a:srgbClr val="FFFFFF"/>
                </a:solidFill>
                <a:latin typeface="Arial" charset="0"/>
              </a:rPr>
              <a:t>Задачи антимонопольного комплаенса: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96875" y="5049838"/>
            <a:ext cx="8313738" cy="13858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20000"/>
              </a:lnSpc>
              <a:buClr>
                <a:schemeClr val="accent5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выявление рисков нарушений антимонопольного законодательства</a:t>
            </a:r>
          </a:p>
          <a:p>
            <a:pPr marL="285750" indent="-285750">
              <a:lnSpc>
                <a:spcPct val="120000"/>
              </a:lnSpc>
              <a:buClr>
                <a:schemeClr val="accent5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управление рисками нарушений антимонопольного законодательства</a:t>
            </a:r>
          </a:p>
          <a:p>
            <a:pPr marL="285750" indent="-285750">
              <a:lnSpc>
                <a:spcPct val="120000"/>
              </a:lnSpc>
              <a:buClr>
                <a:schemeClr val="accent5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контроль соответствия деятельности органа власти требованиям антимонопольного законодательства</a:t>
            </a:r>
          </a:p>
          <a:p>
            <a:pPr marL="285750" indent="-285750">
              <a:lnSpc>
                <a:spcPct val="120000"/>
              </a:lnSpc>
              <a:buClr>
                <a:schemeClr val="accent5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оценка эффективности организации органом власти антимонопольного комплаенса</a:t>
            </a:r>
          </a:p>
        </p:txBody>
      </p:sp>
      <p:sp>
        <p:nvSpPr>
          <p:cNvPr id="36" name="TextBox 3"/>
          <p:cNvSpPr txBox="1">
            <a:spLocks noChangeArrowheads="1"/>
          </p:cNvSpPr>
          <p:nvPr/>
        </p:nvSpPr>
        <p:spPr bwMode="auto">
          <a:xfrm>
            <a:off x="881063" y="654050"/>
            <a:ext cx="8123237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ru-RU" sz="1200" b="1" i="1" kern="0" dirty="0" smtClean="0">
                <a:solidFill>
                  <a:srgbClr val="C00000"/>
                </a:solidFill>
                <a:cs typeface="Arial" pitchFamily="34" charset="0"/>
              </a:rPr>
              <a:t>(Указ </a:t>
            </a:r>
            <a:r>
              <a:rPr lang="ru-RU" sz="1200" b="1" i="1" kern="0" dirty="0">
                <a:solidFill>
                  <a:srgbClr val="C00000"/>
                </a:solidFill>
                <a:cs typeface="Arial" pitchFamily="34" charset="0"/>
              </a:rPr>
              <a:t>Президента </a:t>
            </a:r>
            <a:r>
              <a:rPr lang="ru-RU" sz="1200" b="1" i="1" kern="0" dirty="0" smtClean="0">
                <a:solidFill>
                  <a:srgbClr val="C00000"/>
                </a:solidFill>
                <a:cs typeface="Arial" pitchFamily="34" charset="0"/>
              </a:rPr>
              <a:t>РФ от </a:t>
            </a:r>
            <a:r>
              <a:rPr lang="ru-RU" sz="1200" b="1" i="1" kern="0" dirty="0">
                <a:solidFill>
                  <a:srgbClr val="C00000"/>
                </a:solidFill>
                <a:cs typeface="Arial" pitchFamily="34" charset="0"/>
              </a:rPr>
              <a:t>21 декабря 2017 года № </a:t>
            </a:r>
            <a:r>
              <a:rPr lang="ru-RU" sz="1200" b="1" i="1" kern="0" dirty="0" smtClean="0">
                <a:solidFill>
                  <a:srgbClr val="C00000"/>
                </a:solidFill>
                <a:cs typeface="Arial" pitchFamily="34" charset="0"/>
              </a:rPr>
              <a:t>618)</a:t>
            </a:r>
            <a:endParaRPr lang="ru-RU" sz="1200" b="1" i="1" kern="0" dirty="0">
              <a:solidFill>
                <a:srgbClr val="C00000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6305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65000">
                <a:schemeClr val="bg1">
                  <a:lumMod val="9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50813" y="930275"/>
            <a:ext cx="8853487" cy="5675313"/>
          </a:xfrm>
          <a:prstGeom prst="rect">
            <a:avLst/>
          </a:prstGeom>
          <a:gradFill flip="none" rotWithShape="1">
            <a:gsLst>
              <a:gs pos="100000">
                <a:srgbClr val="BFD0EB"/>
              </a:gs>
              <a:gs pos="0">
                <a:srgbClr val="BFD0EB"/>
              </a:gs>
              <a:gs pos="65000">
                <a:schemeClr val="bg1"/>
              </a:gs>
              <a:gs pos="35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423863" y="4624388"/>
            <a:ext cx="8302625" cy="190976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39738" y="1000125"/>
            <a:ext cx="8301037" cy="34242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50813" y="4624388"/>
            <a:ext cx="8853487" cy="1016000"/>
          </a:xfrm>
          <a:prstGeom prst="rect">
            <a:avLst/>
          </a:prstGeom>
          <a:solidFill>
            <a:srgbClr val="3E89CE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ru-RU" sz="1200" b="1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50813" y="1000125"/>
            <a:ext cx="8853487" cy="838200"/>
          </a:xfrm>
          <a:prstGeom prst="rect">
            <a:avLst/>
          </a:prstGeom>
          <a:solidFill>
            <a:srgbClr val="3E89CE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ru-RU" sz="1200" b="1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0813" y="87313"/>
            <a:ext cx="8853487" cy="839787"/>
          </a:xfrm>
          <a:prstGeom prst="rect">
            <a:avLst/>
          </a:prstGeom>
          <a:gradFill flip="none" rotWithShape="1">
            <a:gsLst>
              <a:gs pos="35000">
                <a:schemeClr val="bg1">
                  <a:alpha val="95000"/>
                </a:schemeClr>
              </a:gs>
              <a:gs pos="100000">
                <a:schemeClr val="bg2">
                  <a:lumMod val="90000"/>
                </a:schemeClr>
              </a:gs>
              <a:gs pos="0">
                <a:schemeClr val="bg2">
                  <a:lumMod val="90000"/>
                </a:schemeClr>
              </a:gs>
              <a:gs pos="65000">
                <a:schemeClr val="bg1">
                  <a:alpha val="9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7833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A04E5F4-18AB-4E32-89AA-ADCB69082873}" type="slidenum">
              <a:rPr lang="en-US" smtClean="0">
                <a:latin typeface="Arial Black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mtClean="0">
              <a:latin typeface="Arial Black" pitchFamily="34" charset="0"/>
            </a:endParaRPr>
          </a:p>
        </p:txBody>
      </p:sp>
      <p:pic>
        <p:nvPicPr>
          <p:cNvPr id="34" name="Рисунок 33" descr="Герб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8" y="133350"/>
            <a:ext cx="619125" cy="736600"/>
          </a:xfrm>
          <a:prstGeom prst="rect">
            <a:avLst/>
          </a:prstGeom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7835" name="Picture 9" descr="Picture4"/>
          <p:cNvPicPr>
            <a:picLocks noChangeAspect="1" noChangeArrowheads="1"/>
          </p:cNvPicPr>
          <p:nvPr/>
        </p:nvPicPr>
        <p:blipFill>
          <a:blip r:embed="rId3" cstate="print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65113" y="147638"/>
            <a:ext cx="6746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881063" y="204788"/>
            <a:ext cx="8123237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Основные требования внедрения </a:t>
            </a:r>
            <a:endParaRPr lang="en-US" sz="1800" b="1" kern="0" dirty="0" smtClean="0">
              <a:latin typeface="Arial Black" pitchFamily="34" charset="0"/>
              <a:cs typeface="Arial" pitchFamily="34" charset="0"/>
            </a:endParaRP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 smtClean="0">
                <a:latin typeface="Arial Black" pitchFamily="34" charset="0"/>
                <a:cs typeface="Arial" pitchFamily="34" charset="0"/>
              </a:rPr>
              <a:t>антимонопольного </a:t>
            </a:r>
            <a:r>
              <a:rPr lang="ru-RU" sz="1800" b="1" kern="0" dirty="0" err="1">
                <a:latin typeface="Arial Black" pitchFamily="34" charset="0"/>
                <a:cs typeface="Arial" pitchFamily="34" charset="0"/>
              </a:rPr>
              <a:t>комплаенса</a:t>
            </a:r>
            <a:endParaRPr lang="ru-RU" sz="1800" b="1" kern="0" dirty="0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77837" name="Прямоугольник 2"/>
          <p:cNvSpPr>
            <a:spLocks noChangeArrowheads="1"/>
          </p:cNvSpPr>
          <p:nvPr/>
        </p:nvSpPr>
        <p:spPr bwMode="auto">
          <a:xfrm>
            <a:off x="423863" y="963613"/>
            <a:ext cx="83169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ru-RU" sz="1200" b="1">
                <a:solidFill>
                  <a:schemeClr val="bg1"/>
                </a:solidFill>
                <a:latin typeface="Arial" charset="0"/>
                <a:cs typeface="Calibri" pitchFamily="34" charset="0"/>
              </a:rPr>
              <a:t>Создание на уровне местного самоуправления Уполномоченного подразделения                              (определение должностного лица).</a:t>
            </a:r>
            <a:r>
              <a:rPr lang="ru-RU" sz="1200">
                <a:solidFill>
                  <a:schemeClr val="bg1"/>
                </a:solidFill>
                <a:latin typeface="Arial" charset="0"/>
                <a:cs typeface="Calibri" pitchFamily="34" charset="0"/>
              </a:rPr>
              <a:t> </a:t>
            </a:r>
          </a:p>
          <a:p>
            <a:pPr algn="just"/>
            <a:endParaRPr lang="ru-RU" sz="400">
              <a:solidFill>
                <a:schemeClr val="bg1"/>
              </a:solidFill>
              <a:latin typeface="Arial" charset="0"/>
              <a:cs typeface="Calibri" pitchFamily="34" charset="0"/>
            </a:endParaRPr>
          </a:p>
          <a:p>
            <a:pPr algn="just"/>
            <a:r>
              <a:rPr lang="ru-RU" sz="1200" i="1">
                <a:solidFill>
                  <a:schemeClr val="bg1"/>
                </a:solidFill>
                <a:latin typeface="Arial" charset="0"/>
                <a:cs typeface="Calibri" pitchFamily="34" charset="0"/>
              </a:rPr>
              <a:t>Создается отдельно в каждой местной администрации (исполнительно-распорядительном органе муниципального образования)</a:t>
            </a:r>
            <a:endParaRPr lang="ru-RU" sz="1200" i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3863" y="1812925"/>
            <a:ext cx="8316912" cy="2778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>
              <a:buClr>
                <a:srgbClr val="203864"/>
              </a:buClr>
              <a:buFont typeface="Wingdings" pitchFamily="2" charset="2"/>
              <a:buChar char="q"/>
            </a:pPr>
            <a:r>
              <a:rPr lang="ru-RU" sz="1200" b="1">
                <a:solidFill>
                  <a:srgbClr val="C00000"/>
                </a:solidFill>
                <a:latin typeface="Arial" charset="0"/>
                <a:cs typeface="Calibri" pitchFamily="34" charset="0"/>
              </a:rPr>
              <a:t>Принятие правового акта</a:t>
            </a:r>
            <a:r>
              <a:rPr lang="ru-RU" sz="1200">
                <a:latin typeface="Arial" charset="0"/>
                <a:cs typeface="Calibri" pitchFamily="34" charset="0"/>
              </a:rPr>
              <a:t> об организации антимонопольного комплаенса в органе власти </a:t>
            </a:r>
          </a:p>
        </p:txBody>
      </p:sp>
      <p:sp>
        <p:nvSpPr>
          <p:cNvPr id="77839" name="Прямоугольник 6"/>
          <p:cNvSpPr>
            <a:spLocks noChangeArrowheads="1"/>
          </p:cNvSpPr>
          <p:nvPr/>
        </p:nvSpPr>
        <p:spPr bwMode="auto">
          <a:xfrm>
            <a:off x="423863" y="4603750"/>
            <a:ext cx="831691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ru-RU" sz="1200" b="1">
                <a:solidFill>
                  <a:schemeClr val="bg1"/>
                </a:solidFill>
                <a:latin typeface="Arial" charset="0"/>
                <a:cs typeface="Calibri" pitchFamily="34" charset="0"/>
              </a:rPr>
              <a:t>Создание Коллегиального органа в муниципальных образованиях</a:t>
            </a:r>
            <a:r>
              <a:rPr lang="ru-RU" sz="1200">
                <a:solidFill>
                  <a:schemeClr val="bg1"/>
                </a:solidFill>
                <a:latin typeface="Arial" charset="0"/>
                <a:cs typeface="Calibri" pitchFamily="34" charset="0"/>
              </a:rPr>
              <a:t>.</a:t>
            </a:r>
          </a:p>
          <a:p>
            <a:pPr algn="just"/>
            <a:endParaRPr lang="en-US" sz="400">
              <a:solidFill>
                <a:schemeClr val="bg1"/>
              </a:solidFill>
              <a:latin typeface="Arial" charset="0"/>
              <a:cs typeface="Calibri" pitchFamily="34" charset="0"/>
            </a:endParaRPr>
          </a:p>
          <a:p>
            <a:pPr algn="just"/>
            <a:r>
              <a:rPr lang="ru-RU" sz="1200" i="1">
                <a:solidFill>
                  <a:schemeClr val="bg1"/>
                </a:solidFill>
                <a:latin typeface="Arial" charset="0"/>
                <a:cs typeface="Calibri" pitchFamily="34" charset="0"/>
              </a:rPr>
              <a:t>Функции органа возлагаются на координационные или совещательные органы в области развития малого и среднего предпринимательства, организованные органами местного самоуправления в соответствии с Федеральным законом от 24</a:t>
            </a:r>
            <a:r>
              <a:rPr lang="en-US" sz="1200" i="1">
                <a:solidFill>
                  <a:schemeClr val="bg1"/>
                </a:solidFill>
                <a:latin typeface="Arial" charset="0"/>
                <a:cs typeface="Calibri" pitchFamily="34" charset="0"/>
              </a:rPr>
              <a:t> </a:t>
            </a:r>
            <a:r>
              <a:rPr lang="ru-RU" sz="1200" i="1">
                <a:solidFill>
                  <a:schemeClr val="bg1"/>
                </a:solidFill>
                <a:latin typeface="Arial" charset="0"/>
                <a:cs typeface="Calibri" pitchFamily="34" charset="0"/>
              </a:rPr>
              <a:t>июля</a:t>
            </a:r>
            <a:r>
              <a:rPr lang="en-US" sz="1200" i="1">
                <a:solidFill>
                  <a:schemeClr val="bg1"/>
                </a:solidFill>
                <a:latin typeface="Arial" charset="0"/>
                <a:cs typeface="Calibri" pitchFamily="34" charset="0"/>
              </a:rPr>
              <a:t> </a:t>
            </a:r>
            <a:r>
              <a:rPr lang="ru-RU" sz="1200" i="1">
                <a:solidFill>
                  <a:schemeClr val="bg1"/>
                </a:solidFill>
                <a:latin typeface="Arial" charset="0"/>
                <a:cs typeface="Calibri" pitchFamily="34" charset="0"/>
              </a:rPr>
              <a:t>2007 года № 209-ФЗ «О развитии малого и среднего предпринимательства в Российской Федерации»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3863" y="5651500"/>
            <a:ext cx="8316912" cy="8921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200" b="1">
                <a:solidFill>
                  <a:srgbClr val="203864"/>
                </a:solidFill>
                <a:latin typeface="Arial" charset="0"/>
                <a:cs typeface="Calibri" pitchFamily="34" charset="0"/>
              </a:rPr>
              <a:t>К функциям Коллегиального органа относятся:</a:t>
            </a:r>
          </a:p>
          <a:p>
            <a:pPr algn="just"/>
            <a:endParaRPr lang="ru-RU" sz="300">
              <a:latin typeface="Arial" charset="0"/>
              <a:cs typeface="Calibri" pitchFamily="34" charset="0"/>
            </a:endParaRPr>
          </a:p>
          <a:p>
            <a:pPr algn="just">
              <a:buClr>
                <a:srgbClr val="203864"/>
              </a:buClr>
              <a:buFont typeface="Wingdings" pitchFamily="2" charset="2"/>
              <a:buChar char="q"/>
            </a:pPr>
            <a:r>
              <a:rPr lang="ru-RU" sz="1200" b="1">
                <a:solidFill>
                  <a:srgbClr val="C00000"/>
                </a:solidFill>
                <a:latin typeface="Arial" charset="0"/>
                <a:cs typeface="Calibri" pitchFamily="34" charset="0"/>
              </a:rPr>
              <a:t>рассмотрение и оценка планов мероприятий</a:t>
            </a:r>
            <a:r>
              <a:rPr lang="ru-RU" sz="1200">
                <a:latin typeface="Arial" charset="0"/>
                <a:cs typeface="Calibri" pitchFamily="34" charset="0"/>
              </a:rPr>
              <a:t> («дорожных карт») органов власти по реализации антимонопольного комплаенса;</a:t>
            </a:r>
          </a:p>
          <a:p>
            <a:pPr algn="just">
              <a:buClr>
                <a:srgbClr val="203864"/>
              </a:buClr>
              <a:buFont typeface="Wingdings" pitchFamily="2" charset="2"/>
              <a:buChar char="q"/>
            </a:pPr>
            <a:r>
              <a:rPr lang="ru-RU" sz="1200" b="1">
                <a:solidFill>
                  <a:srgbClr val="C00000"/>
                </a:solidFill>
                <a:latin typeface="Arial" charset="0"/>
                <a:cs typeface="Calibri" pitchFamily="34" charset="0"/>
              </a:rPr>
              <a:t>рассмотрение и утверждение Доклада</a:t>
            </a:r>
            <a:r>
              <a:rPr lang="ru-RU" sz="1200">
                <a:latin typeface="Arial" charset="0"/>
                <a:cs typeface="Calibri" pitchFamily="34" charset="0"/>
              </a:rPr>
              <a:t> об антимонопольном комплаенсе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3863" y="2679700"/>
            <a:ext cx="8316912" cy="11080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 algn="just">
              <a:buClr>
                <a:schemeClr val="accent5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sz="1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Составление карты рисков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 нарушения антимонопольного законодательства (для снижения рисков нарушения антимонопольного законодательства)</a:t>
            </a:r>
          </a:p>
          <a:p>
            <a:pPr algn="just">
              <a:defRPr/>
            </a:pPr>
            <a:endParaRPr lang="ru-RU" sz="600" dirty="0"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Clr>
                <a:schemeClr val="accent5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sz="1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Разработка плана мероприятий («дорожной карты»)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 по устранению причин и условий недопущения, ограничения и устранения конкуренции и последовательности их применения, а также перечень мероприятий, необходимых для устранения выявленных рисков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23863" y="4146550"/>
            <a:ext cx="8316912" cy="2778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>
              <a:buClr>
                <a:srgbClr val="203864"/>
              </a:buClr>
              <a:buFont typeface="Wingdings" pitchFamily="2" charset="2"/>
              <a:buChar char="q"/>
            </a:pPr>
            <a:r>
              <a:rPr lang="ru-RU" sz="1200" b="1">
                <a:solidFill>
                  <a:srgbClr val="C00000"/>
                </a:solidFill>
                <a:latin typeface="Arial" charset="0"/>
                <a:cs typeface="Calibri" pitchFamily="34" charset="0"/>
              </a:rPr>
              <a:t>Подготовка ежегодного доклада</a:t>
            </a:r>
            <a:r>
              <a:rPr lang="ru-RU" sz="1200">
                <a:latin typeface="Arial" charset="0"/>
                <a:cs typeface="Calibri" pitchFamily="34" charset="0"/>
              </a:rPr>
              <a:t> об антимонопольном комплаенсе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23863" y="2078038"/>
            <a:ext cx="8316912" cy="6477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 algn="just">
              <a:buClr>
                <a:schemeClr val="accent5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sz="1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Установление ключевых показателей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для Уполномоченного подразделения (должностного лица) в целях оценки эффективности мероприятий, осуществляемых данным Уполномоченным подразделением (должностном лицом)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23863" y="3717925"/>
            <a:ext cx="8316912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 algn="just">
              <a:buClr>
                <a:srgbClr val="203864"/>
              </a:buClr>
              <a:buFont typeface="Wingdings" pitchFamily="2" charset="2"/>
              <a:buChar char="q"/>
            </a:pPr>
            <a:r>
              <a:rPr lang="ru-RU" sz="1200" b="1">
                <a:solidFill>
                  <a:srgbClr val="C00000"/>
                </a:solidFill>
                <a:latin typeface="Arial" charset="0"/>
                <a:cs typeface="Calibri" pitchFamily="34" charset="0"/>
              </a:rPr>
              <a:t>Ознакомление служащих (работников)</a:t>
            </a:r>
            <a:r>
              <a:rPr lang="ru-RU" sz="1200">
                <a:latin typeface="Arial" charset="0"/>
                <a:cs typeface="Calibri" pitchFamily="34" charset="0"/>
              </a:rPr>
              <a:t> органа власти с антимонопольным комплаенсом и обучение требованиям антимонопольного законодательства и антимонопольного комплаенса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50813" y="930275"/>
            <a:ext cx="8853487" cy="69850"/>
          </a:xfrm>
          <a:prstGeom prst="rect">
            <a:avLst/>
          </a:prstGeom>
          <a:gradFill>
            <a:gsLst>
              <a:gs pos="0">
                <a:srgbClr val="0070C0"/>
              </a:gs>
              <a:gs pos="75000">
                <a:srgbClr val="0996FF"/>
              </a:gs>
              <a:gs pos="25000">
                <a:srgbClr val="0996FF"/>
              </a:gs>
              <a:gs pos="50000">
                <a:srgbClr val="1199FF"/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6305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65000">
                <a:schemeClr val="bg1">
                  <a:lumMod val="9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50813" y="87313"/>
            <a:ext cx="8853487" cy="839787"/>
          </a:xfrm>
          <a:prstGeom prst="rect">
            <a:avLst/>
          </a:prstGeom>
          <a:gradFill flip="none" rotWithShape="1">
            <a:gsLst>
              <a:gs pos="35000">
                <a:schemeClr val="bg1">
                  <a:alpha val="95000"/>
                </a:schemeClr>
              </a:gs>
              <a:gs pos="100000">
                <a:schemeClr val="bg2">
                  <a:lumMod val="90000"/>
                </a:schemeClr>
              </a:gs>
              <a:gs pos="0">
                <a:schemeClr val="bg2">
                  <a:lumMod val="90000"/>
                </a:schemeClr>
              </a:gs>
              <a:gs pos="65000">
                <a:schemeClr val="bg1">
                  <a:alpha val="9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0813" y="930275"/>
            <a:ext cx="8853487" cy="5675313"/>
          </a:xfrm>
          <a:prstGeom prst="rect">
            <a:avLst/>
          </a:prstGeom>
          <a:gradFill flip="none" rotWithShape="1">
            <a:gsLst>
              <a:gs pos="100000">
                <a:srgbClr val="BFD0EB"/>
              </a:gs>
              <a:gs pos="0">
                <a:srgbClr val="BFD0EB"/>
              </a:gs>
              <a:gs pos="65000">
                <a:schemeClr val="bg1"/>
              </a:gs>
              <a:gs pos="35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8853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CDDF34-85F2-4165-BF97-B868AB83E85C}" type="slidenum">
              <a:rPr lang="en-US" altLang="ru-RU" smtClean="0">
                <a:latin typeface="Arial Black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altLang="ru-RU" smtClean="0">
              <a:latin typeface="Arial Black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50813" y="930275"/>
            <a:ext cx="8853487" cy="69850"/>
          </a:xfrm>
          <a:prstGeom prst="rect">
            <a:avLst/>
          </a:prstGeom>
          <a:gradFill>
            <a:gsLst>
              <a:gs pos="0">
                <a:srgbClr val="0070C0"/>
              </a:gs>
              <a:gs pos="75000">
                <a:srgbClr val="0996FF"/>
              </a:gs>
              <a:gs pos="25000">
                <a:srgbClr val="0996FF"/>
              </a:gs>
              <a:gs pos="50000">
                <a:srgbClr val="1199FF"/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4" name="Рисунок 33" descr="Герб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8" y="133350"/>
            <a:ext cx="619125" cy="736600"/>
          </a:xfrm>
          <a:prstGeom prst="rect">
            <a:avLst/>
          </a:prstGeom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"/>
          <p:cNvSpPr txBox="1">
            <a:spLocks noChangeArrowheads="1"/>
          </p:cNvSpPr>
          <p:nvPr/>
        </p:nvSpPr>
        <p:spPr bwMode="auto">
          <a:xfrm>
            <a:off x="871538" y="217488"/>
            <a:ext cx="8132762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Правовая база антимонопольного </a:t>
            </a:r>
            <a:r>
              <a:rPr lang="ru-RU" sz="1800" b="1" kern="0" dirty="0" err="1" smtClean="0">
                <a:latin typeface="Arial Black" pitchFamily="34" charset="0"/>
                <a:cs typeface="Arial" pitchFamily="34" charset="0"/>
              </a:rPr>
              <a:t>комплаенса</a:t>
            </a:r>
            <a:endParaRPr lang="ru-RU" sz="1800" b="1" kern="0" dirty="0" smtClean="0">
              <a:latin typeface="Arial Black" pitchFamily="34" charset="0"/>
              <a:cs typeface="Arial" pitchFamily="34" charset="0"/>
            </a:endParaRP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 smtClean="0">
                <a:latin typeface="Arial Black" pitchFamily="34" charset="0"/>
                <a:cs typeface="Arial" pitchFamily="34" charset="0"/>
              </a:rPr>
              <a:t>в </a:t>
            </a: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Белгородской области</a:t>
            </a:r>
          </a:p>
        </p:txBody>
      </p:sp>
      <p:pic>
        <p:nvPicPr>
          <p:cNvPr id="78857" name="Picture 9" descr="Picture4"/>
          <p:cNvPicPr>
            <a:picLocks noChangeAspect="1" noChangeArrowheads="1"/>
          </p:cNvPicPr>
          <p:nvPr/>
        </p:nvPicPr>
        <p:blipFill>
          <a:blip r:embed="rId3" cstate="print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65113" y="147638"/>
            <a:ext cx="6746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25500" y="1597025"/>
            <a:ext cx="7469188" cy="1754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Постановление Губернатора Белгородской области</a:t>
            </a:r>
          </a:p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от 26 февраля 2019 года №8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defRPr/>
            </a:pPr>
            <a:r>
              <a:rPr lang="ru-RU" b="1" dirty="0">
                <a:solidFill>
                  <a:srgbClr val="215381"/>
                </a:solidFill>
                <a:latin typeface="Arial" pitchFamily="34" charset="0"/>
                <a:cs typeface="Arial" pitchFamily="34" charset="0"/>
              </a:rPr>
              <a:t>«Об организации системы внутреннего обеспечения соответствия требованиям антимонопольного законодательства деятельности органов исполнительной власти Белгородской области»</a:t>
            </a:r>
            <a:endParaRPr lang="ru-RU" dirty="0">
              <a:solidFill>
                <a:srgbClr val="21538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 bwMode="auto">
          <a:xfrm>
            <a:off x="830263" y="3724275"/>
            <a:ext cx="7464425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Приказ </a:t>
            </a:r>
            <a:r>
              <a:rPr lang="ru-RU" alt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департамента </a:t>
            </a:r>
            <a:r>
              <a:rPr lang="ru-RU" altLang="ru-RU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экономического </a:t>
            </a:r>
            <a:r>
              <a:rPr lang="ru-RU" alt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развития </a:t>
            </a:r>
          </a:p>
          <a:p>
            <a:pPr algn="ctr" eaLnBrk="1" hangingPunct="1">
              <a:defRPr/>
            </a:pPr>
            <a:r>
              <a:rPr lang="ru-RU" alt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Белгородской  области </a:t>
            </a:r>
          </a:p>
          <a:p>
            <a:pPr algn="ctr" eaLnBrk="1" hangingPunct="1">
              <a:defRPr/>
            </a:pPr>
            <a:r>
              <a:rPr lang="ru-RU" alt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от </a:t>
            </a:r>
            <a:r>
              <a:rPr lang="ru-RU" alt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 апреля 2019 года </a:t>
            </a:r>
            <a:r>
              <a:rPr lang="ru-RU" altLang="ru-RU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№</a:t>
            </a:r>
            <a:r>
              <a:rPr lang="ru-RU" altLang="ru-RU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267-пр </a:t>
            </a:r>
            <a:endParaRPr lang="ru-RU" altLang="ru-RU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r>
              <a:rPr lang="ru-RU" b="1" dirty="0" smtClean="0">
                <a:solidFill>
                  <a:srgbClr val="21538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b="1" dirty="0">
                <a:solidFill>
                  <a:srgbClr val="215381"/>
                </a:solidFill>
                <a:latin typeface="Arial" pitchFamily="34" charset="0"/>
                <a:cs typeface="Arial" pitchFamily="34" charset="0"/>
              </a:rPr>
              <a:t>Об утверждении перечня ключевых показателей эффективности функционирования системы внутреннего обеспечения соответствия требованиям антимонопольного законодательства деятельности органа исполнительной власти Белгородской области и методики их расчета»</a:t>
            </a:r>
            <a:endParaRPr lang="ru-RU" dirty="0">
              <a:solidFill>
                <a:srgbClr val="215381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endParaRPr lang="ru-RU" alt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6305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65000">
                <a:schemeClr val="bg1">
                  <a:lumMod val="9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50813" y="87313"/>
            <a:ext cx="8853487" cy="839787"/>
          </a:xfrm>
          <a:prstGeom prst="rect">
            <a:avLst/>
          </a:prstGeom>
          <a:gradFill flip="none" rotWithShape="1">
            <a:gsLst>
              <a:gs pos="35000">
                <a:schemeClr val="bg1">
                  <a:alpha val="95000"/>
                </a:schemeClr>
              </a:gs>
              <a:gs pos="100000">
                <a:schemeClr val="bg2">
                  <a:lumMod val="90000"/>
                </a:schemeClr>
              </a:gs>
              <a:gs pos="0">
                <a:schemeClr val="bg2">
                  <a:lumMod val="90000"/>
                </a:schemeClr>
              </a:gs>
              <a:gs pos="65000">
                <a:schemeClr val="bg1">
                  <a:alpha val="9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0813" y="930275"/>
            <a:ext cx="8853487" cy="5675313"/>
          </a:xfrm>
          <a:prstGeom prst="rect">
            <a:avLst/>
          </a:prstGeom>
          <a:gradFill flip="none" rotWithShape="1">
            <a:gsLst>
              <a:gs pos="100000">
                <a:srgbClr val="BFD0EB"/>
              </a:gs>
              <a:gs pos="0">
                <a:srgbClr val="BFD0EB"/>
              </a:gs>
              <a:gs pos="65000">
                <a:schemeClr val="bg1"/>
              </a:gs>
              <a:gs pos="35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9877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4F2F017-A584-404C-B0C7-B3C22BAFC3A7}" type="slidenum">
              <a:rPr lang="en-US" altLang="ru-RU" smtClean="0">
                <a:latin typeface="Arial Black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altLang="ru-RU" smtClean="0">
              <a:latin typeface="Arial Black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50813" y="930275"/>
            <a:ext cx="8853487" cy="69850"/>
          </a:xfrm>
          <a:prstGeom prst="rect">
            <a:avLst/>
          </a:prstGeom>
          <a:gradFill>
            <a:gsLst>
              <a:gs pos="0">
                <a:srgbClr val="0070C0"/>
              </a:gs>
              <a:gs pos="75000">
                <a:srgbClr val="0996FF"/>
              </a:gs>
              <a:gs pos="25000">
                <a:srgbClr val="0996FF"/>
              </a:gs>
              <a:gs pos="50000">
                <a:srgbClr val="1199FF"/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4" name="Рисунок 33" descr="Герб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8" y="133350"/>
            <a:ext cx="619125" cy="736600"/>
          </a:xfrm>
          <a:prstGeom prst="rect">
            <a:avLst/>
          </a:prstGeom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"/>
          <p:cNvSpPr txBox="1">
            <a:spLocks noChangeArrowheads="1"/>
          </p:cNvSpPr>
          <p:nvPr/>
        </p:nvSpPr>
        <p:spPr bwMode="auto">
          <a:xfrm>
            <a:off x="871538" y="96838"/>
            <a:ext cx="81327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Официальный сайт уполномоченного органа </a:t>
            </a:r>
            <a:endParaRPr lang="ru-RU" sz="1800" b="1" kern="0" dirty="0" smtClean="0">
              <a:latin typeface="Arial Black" pitchFamily="34" charset="0"/>
              <a:cs typeface="Arial" pitchFamily="34" charset="0"/>
            </a:endParaRP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 smtClean="0">
                <a:latin typeface="Arial Black" pitchFamily="34" charset="0"/>
                <a:cs typeface="Arial" pitchFamily="34" charset="0"/>
              </a:rPr>
              <a:t>на </a:t>
            </a: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содействие развитию конкуренции в </a:t>
            </a:r>
            <a:endParaRPr lang="ru-RU" sz="1800" b="1" kern="0" dirty="0" smtClean="0">
              <a:latin typeface="Arial Black" pitchFamily="34" charset="0"/>
              <a:cs typeface="Arial" pitchFamily="34" charset="0"/>
            </a:endParaRP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 smtClean="0">
                <a:latin typeface="Arial Black" pitchFamily="34" charset="0"/>
                <a:cs typeface="Arial" pitchFamily="34" charset="0"/>
              </a:rPr>
              <a:t>Белгородской </a:t>
            </a: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области в сети </a:t>
            </a:r>
            <a:r>
              <a:rPr lang="ru-RU" sz="1800" b="1" kern="0" dirty="0" smtClean="0">
                <a:latin typeface="Arial Black" pitchFamily="34" charset="0"/>
                <a:cs typeface="Arial" pitchFamily="34" charset="0"/>
              </a:rPr>
              <a:t>Интернет</a:t>
            </a:r>
            <a:endParaRPr lang="ru-RU" sz="1800" b="1" kern="0" dirty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79881" name="Picture 9" descr="Picture4"/>
          <p:cNvPicPr>
            <a:picLocks noChangeAspect="1" noChangeArrowheads="1"/>
          </p:cNvPicPr>
          <p:nvPr/>
        </p:nvPicPr>
        <p:blipFill>
          <a:blip r:embed="rId3" cstate="print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65113" y="147638"/>
            <a:ext cx="6746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2" name="Picture 1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0" t="18179" r="20493" b="43975"/>
          <a:stretch/>
        </p:blipFill>
        <p:spPr bwMode="auto">
          <a:xfrm>
            <a:off x="154782" y="3769106"/>
            <a:ext cx="8849518" cy="2836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9884" name="Группа 1"/>
          <p:cNvGrpSpPr>
            <a:grpSpLocks/>
          </p:cNvGrpSpPr>
          <p:nvPr/>
        </p:nvGrpSpPr>
        <p:grpSpPr bwMode="auto">
          <a:xfrm>
            <a:off x="569913" y="5910263"/>
            <a:ext cx="2581275" cy="541337"/>
            <a:chOff x="9142412" y="1866900"/>
            <a:chExt cx="2581275" cy="541337"/>
          </a:xfrm>
        </p:grpSpPr>
        <p:sp>
          <p:nvSpPr>
            <p:cNvPr id="79886" name="TextBox 1"/>
            <p:cNvSpPr txBox="1">
              <a:spLocks noChangeArrowheads="1"/>
            </p:cNvSpPr>
            <p:nvPr/>
          </p:nvSpPr>
          <p:spPr bwMode="auto">
            <a:xfrm>
              <a:off x="9444037" y="1952625"/>
              <a:ext cx="195262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ru-RU" b="1" dirty="0">
                  <a:solidFill>
                    <a:srgbClr val="C00000"/>
                  </a:solidFill>
                  <a:latin typeface="Arial" charset="0"/>
                </a:rPr>
                <a:t>http://derbo.ru</a:t>
              </a:r>
              <a:endParaRPr lang="ru-RU" altLang="ru-RU" b="1" dirty="0">
                <a:solidFill>
                  <a:srgbClr val="C00000"/>
                </a:solidFill>
                <a:latin typeface="Arial" charset="0"/>
              </a:endParaRPr>
            </a:p>
          </p:txBody>
        </p:sp>
        <p:sp>
          <p:nvSpPr>
            <p:cNvPr id="15" name="Овал 14"/>
            <p:cNvSpPr/>
            <p:nvPr/>
          </p:nvSpPr>
          <p:spPr>
            <a:xfrm>
              <a:off x="9142412" y="1866900"/>
              <a:ext cx="2581275" cy="541337"/>
            </a:xfrm>
            <a:prstGeom prst="ellipse">
              <a:avLst/>
            </a:prstGeom>
            <a:noFill/>
            <a:ln w="2857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16" name="Овал 15"/>
          <p:cNvSpPr/>
          <p:nvPr/>
        </p:nvSpPr>
        <p:spPr>
          <a:xfrm>
            <a:off x="2994025" y="4676775"/>
            <a:ext cx="2581275" cy="257175"/>
          </a:xfrm>
          <a:prstGeom prst="ellipse">
            <a:avLst/>
          </a:prstGeom>
          <a:noFill/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8" r="1143" b="30881"/>
          <a:stretch/>
        </p:blipFill>
        <p:spPr bwMode="auto">
          <a:xfrm>
            <a:off x="150812" y="1000125"/>
            <a:ext cx="8853487" cy="276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6305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65000">
                <a:schemeClr val="bg1">
                  <a:lumMod val="9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50813" y="87313"/>
            <a:ext cx="8853487" cy="839787"/>
          </a:xfrm>
          <a:prstGeom prst="rect">
            <a:avLst/>
          </a:prstGeom>
          <a:gradFill flip="none" rotWithShape="1">
            <a:gsLst>
              <a:gs pos="35000">
                <a:schemeClr val="bg1">
                  <a:alpha val="95000"/>
                </a:schemeClr>
              </a:gs>
              <a:gs pos="100000">
                <a:schemeClr val="bg2">
                  <a:lumMod val="90000"/>
                </a:schemeClr>
              </a:gs>
              <a:gs pos="0">
                <a:schemeClr val="bg2">
                  <a:lumMod val="90000"/>
                </a:schemeClr>
              </a:gs>
              <a:gs pos="65000">
                <a:schemeClr val="bg1">
                  <a:alpha val="9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0813" y="930275"/>
            <a:ext cx="8853487" cy="5675313"/>
          </a:xfrm>
          <a:prstGeom prst="rect">
            <a:avLst/>
          </a:prstGeom>
          <a:gradFill flip="none" rotWithShape="1">
            <a:gsLst>
              <a:gs pos="100000">
                <a:srgbClr val="BFD0EB"/>
              </a:gs>
              <a:gs pos="0">
                <a:srgbClr val="BFD0EB"/>
              </a:gs>
              <a:gs pos="65000">
                <a:schemeClr val="bg1"/>
              </a:gs>
              <a:gs pos="35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6085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0B4CFE9-C38A-41D1-8AA6-1A683C5DBD6C}" type="slidenum">
              <a:rPr lang="en-US" altLang="ru-RU" smtClean="0">
                <a:latin typeface="Arial Black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ru-RU" smtClean="0">
              <a:latin typeface="Arial Black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50813" y="930275"/>
            <a:ext cx="8853487" cy="69850"/>
          </a:xfrm>
          <a:prstGeom prst="rect">
            <a:avLst/>
          </a:prstGeom>
          <a:gradFill>
            <a:gsLst>
              <a:gs pos="0">
                <a:srgbClr val="0070C0"/>
              </a:gs>
              <a:gs pos="75000">
                <a:srgbClr val="0996FF"/>
              </a:gs>
              <a:gs pos="25000">
                <a:srgbClr val="0996FF"/>
              </a:gs>
              <a:gs pos="50000">
                <a:srgbClr val="1199FF"/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4" name="Рисунок 33" descr="Герб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8" y="133350"/>
            <a:ext cx="619125" cy="736600"/>
          </a:xfrm>
          <a:prstGeom prst="rect">
            <a:avLst/>
          </a:prstGeom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"/>
          <p:cNvSpPr txBox="1">
            <a:spLocks noChangeArrowheads="1"/>
          </p:cNvSpPr>
          <p:nvPr/>
        </p:nvSpPr>
        <p:spPr bwMode="auto">
          <a:xfrm>
            <a:off x="871538" y="87313"/>
            <a:ext cx="81327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Нормативные и распорядительные документы, регламентирующие вопросы внедрения </a:t>
            </a:r>
            <a:endParaRPr lang="en-US" sz="1800" b="1" kern="0" dirty="0" smtClean="0">
              <a:latin typeface="Arial Black" pitchFamily="34" charset="0"/>
              <a:cs typeface="Arial" pitchFamily="34" charset="0"/>
            </a:endParaRP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 smtClean="0">
                <a:latin typeface="Arial Black" pitchFamily="34" charset="0"/>
                <a:cs typeface="Arial" pitchFamily="34" charset="0"/>
              </a:rPr>
              <a:t>стандарта </a:t>
            </a: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развития конкуренции</a:t>
            </a:r>
          </a:p>
        </p:txBody>
      </p:sp>
      <p:pic>
        <p:nvPicPr>
          <p:cNvPr id="46089" name="Picture 9" descr="Picture4"/>
          <p:cNvPicPr>
            <a:picLocks noChangeAspect="1" noChangeArrowheads="1"/>
          </p:cNvPicPr>
          <p:nvPr/>
        </p:nvPicPr>
        <p:blipFill>
          <a:blip r:embed="rId3" cstate="print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65113" y="147638"/>
            <a:ext cx="6746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5" name="Объект 3"/>
          <p:cNvGraphicFramePr>
            <a:graphicFrameLocks noGrp="1"/>
          </p:cNvGraphicFramePr>
          <p:nvPr/>
        </p:nvGraphicFramePr>
        <p:xfrm>
          <a:off x="184150" y="1019175"/>
          <a:ext cx="8796338" cy="5521324"/>
        </p:xfrm>
        <a:graphic>
          <a:graphicData uri="http://schemas.openxmlformats.org/drawingml/2006/table">
            <a:tbl>
              <a:tblPr/>
              <a:tblGrid>
                <a:gridCol w="2113631"/>
                <a:gridCol w="6682707"/>
              </a:tblGrid>
              <a:tr h="3052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Требования Стандарта</a:t>
                      </a:r>
                    </a:p>
                  </a:txBody>
                  <a:tcPr marL="0" marR="0" marT="61186" marB="61186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Характеристика степени выполнения мероприятия</a:t>
                      </a:r>
                    </a:p>
                  </a:txBody>
                  <a:tcPr marL="0" marR="0" marT="61186" marB="61186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BD5"/>
                    </a:solidFill>
                  </a:tcPr>
                </a:tc>
              </a:tr>
              <a:tr h="7930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68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 Создание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68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Коллегиального органа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B68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4" marR="45724" marT="61186" marB="61186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68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Сформирован областной межведомственный координационный совет при Губернаторе области по защите интересов субъектов малого и среднего предпринимательства, развитию конкуренции и улучшению инвестиционного климата - 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A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постановление Губернатора области от 11 сентября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A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A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2008 года №110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A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68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A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 ред. от 8 августа 2014 года № 70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68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 marL="72007" marR="72007" marT="61186" marB="61186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77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68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 Определение уполномоченного органа</a:t>
                      </a:r>
                    </a:p>
                  </a:txBody>
                  <a:tcPr marL="45724" marR="45724" marT="61186" marB="61186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68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Определен уполномоченный орган, образована рабочая группа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68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A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распоряжение Правительства области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A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A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от 15 июня 2015 года № 302-рп</a:t>
                      </a:r>
                    </a:p>
                  </a:txBody>
                  <a:tcPr marL="72007" marR="72007" marT="61186" marB="61186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25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68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 Проведение мониторинга</a:t>
                      </a:r>
                    </a:p>
                  </a:txBody>
                  <a:tcPr marL="45724" marR="45724" marT="61186" marB="61186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68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Уполномоченным органом проведён мониторинг состояния и развития конкурентной среды на рынках товаров, работ и услуг области совместно с ОМСУ, Белгородским областным фондом поддержки малого и среднего предпринимательства</a:t>
                      </a:r>
                    </a:p>
                  </a:txBody>
                  <a:tcPr marL="72007" marR="72007" marT="61186" marB="61186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930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68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4. Общественный контроль за деятельностью субъектов естественных монополий</a:t>
                      </a:r>
                    </a:p>
                  </a:txBody>
                  <a:tcPr marL="45724" marR="45724" marT="61186" marB="61186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68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 сайте Комиссии по государственному регулированию цен и тарифов в Белгородской области </a:t>
                      </a:r>
                      <a:r>
                        <a:rPr kumimoji="0" lang="en-US" sz="11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9A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www.</a:t>
                      </a:r>
                      <a:r>
                        <a:rPr kumimoji="0" lang="ru-RU" sz="11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9A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kgrct.ru/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68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размещена информация о раскрытии информации;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3B68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создан межотраслевой совет потребителей по вопросам деятельности субъектов естественных монополий при Губернаторе области - 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A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распоряжение Губернатора области от 8 декабря 2014 года № 611-р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B68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7" marR="72007" marT="61186" marB="61186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25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68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5. Утверждение перечня приоритетных и социально значимых рынков </a:t>
                      </a:r>
                    </a:p>
                  </a:txBody>
                  <a:tcPr marL="45724" marR="45724" marT="61186" marB="61186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68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Утверждены: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68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68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перечень приоритетных и социально значимых рынков;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68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68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 мероприятий («дорожная карта») по содействию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68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68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развитию конкуренции в области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B68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A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распоряжение Губернатора области от 9 марта 2016 года № 125-р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A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B68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7" marR="72007" marT="61186" marB="61186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29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68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6. Разработка/утверждение «дорожной карты»</a:t>
                      </a:r>
                    </a:p>
                  </a:txBody>
                  <a:tcPr marL="45724" marR="45724" marT="61186" marB="61186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90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25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68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6.1. Разработка/утверждение ведомственных планов</a:t>
                      </a:r>
                    </a:p>
                  </a:txBody>
                  <a:tcPr marL="45724" marR="45724" marT="61186" marB="61186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3B68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Администрациями муниципальных районов и городских округов области разработаны и утверждены</a:t>
                      </a:r>
                      <a:r>
                        <a:rPr kumimoji="0" 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3B68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9A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22 ведомственных плана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3B68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 реализации курируемых мероприятий «дорожной карты» по содействию развитию конкуренции в регионе</a:t>
                      </a:r>
                      <a:endParaRPr kumimoji="0" 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3B68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2007" marR="72007" marT="61186" marB="61186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930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68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7. Повышение уровня информированности о состоянии конкурентной среды</a:t>
                      </a:r>
                    </a:p>
                  </a:txBody>
                  <a:tcPr marL="45724" marR="45724" marT="61186" marB="61186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68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Публикация информации на сайтах департамента экономического развития области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9586B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A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www.derbo.ru/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9586B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9586B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68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Губернатора и Правительства области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68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9A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www.belregion.ru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68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и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68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68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инвестиционном портале области </a:t>
                      </a:r>
                      <a:r>
                        <a:rPr kumimoji="0" lang="en-US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9A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www.belgorodinvest.ru/</a:t>
                      </a:r>
                    </a:p>
                  </a:txBody>
                  <a:tcPr marL="72007" marR="72007" marT="61186" marB="61186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6305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65000">
                <a:schemeClr val="bg1">
                  <a:lumMod val="9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50813" y="87313"/>
            <a:ext cx="8853487" cy="839787"/>
          </a:xfrm>
          <a:prstGeom prst="rect">
            <a:avLst/>
          </a:prstGeom>
          <a:gradFill flip="none" rotWithShape="1">
            <a:gsLst>
              <a:gs pos="35000">
                <a:schemeClr val="bg1">
                  <a:alpha val="95000"/>
                </a:schemeClr>
              </a:gs>
              <a:gs pos="100000">
                <a:schemeClr val="bg2">
                  <a:lumMod val="90000"/>
                </a:schemeClr>
              </a:gs>
              <a:gs pos="0">
                <a:schemeClr val="bg2">
                  <a:lumMod val="90000"/>
                </a:schemeClr>
              </a:gs>
              <a:gs pos="65000">
                <a:schemeClr val="bg1">
                  <a:alpha val="9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0813" y="930275"/>
            <a:ext cx="8853487" cy="5675313"/>
          </a:xfrm>
          <a:prstGeom prst="rect">
            <a:avLst/>
          </a:prstGeom>
          <a:gradFill flip="none" rotWithShape="1">
            <a:gsLst>
              <a:gs pos="100000">
                <a:srgbClr val="BFD0EB"/>
              </a:gs>
              <a:gs pos="0">
                <a:srgbClr val="BFD0EB"/>
              </a:gs>
              <a:gs pos="65000">
                <a:schemeClr val="bg1"/>
              </a:gs>
              <a:gs pos="35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7109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1DAAD9C-C105-42D9-AAFE-E14AA9584909}" type="slidenum">
              <a:rPr lang="en-US" altLang="ru-RU" smtClean="0">
                <a:latin typeface="Arial Black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ru-RU" smtClean="0">
              <a:latin typeface="Arial Black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50813" y="930275"/>
            <a:ext cx="8853487" cy="69850"/>
          </a:xfrm>
          <a:prstGeom prst="rect">
            <a:avLst/>
          </a:prstGeom>
          <a:gradFill>
            <a:gsLst>
              <a:gs pos="0">
                <a:srgbClr val="0070C0"/>
              </a:gs>
              <a:gs pos="75000">
                <a:srgbClr val="0996FF"/>
              </a:gs>
              <a:gs pos="25000">
                <a:srgbClr val="0996FF"/>
              </a:gs>
              <a:gs pos="50000">
                <a:srgbClr val="1199FF"/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4" name="Рисунок 33" descr="Герб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8" y="133350"/>
            <a:ext cx="619125" cy="736600"/>
          </a:xfrm>
          <a:prstGeom prst="rect">
            <a:avLst/>
          </a:prstGeom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"/>
          <p:cNvSpPr txBox="1">
            <a:spLocks noChangeArrowheads="1"/>
          </p:cNvSpPr>
          <p:nvPr/>
        </p:nvSpPr>
        <p:spPr bwMode="auto">
          <a:xfrm>
            <a:off x="871538" y="87313"/>
            <a:ext cx="81327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Результаты внедрения стандарта </a:t>
            </a:r>
            <a:r>
              <a:rPr lang="ru-RU" sz="1800" b="1" kern="0" dirty="0" smtClean="0">
                <a:latin typeface="Arial Black" pitchFamily="34" charset="0"/>
                <a:cs typeface="Arial" pitchFamily="34" charset="0"/>
              </a:rPr>
              <a:t>содействия </a:t>
            </a: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развитию конкуренции на территории </a:t>
            </a:r>
            <a:r>
              <a:rPr lang="en-US" sz="1800" b="1" kern="0" dirty="0" smtClean="0">
                <a:latin typeface="Arial Black" pitchFamily="34" charset="0"/>
                <a:cs typeface="Arial" pitchFamily="34" charset="0"/>
              </a:rPr>
              <a:t> </a:t>
            </a:r>
            <a:r>
              <a:rPr lang="ru-RU" sz="1800" b="1" kern="0" dirty="0" smtClean="0">
                <a:latin typeface="Arial Black" pitchFamily="34" charset="0"/>
                <a:cs typeface="Arial" pitchFamily="34" charset="0"/>
              </a:rPr>
              <a:t>муниципальных </a:t>
            </a: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районов и городских округов </a:t>
            </a:r>
            <a:r>
              <a:rPr lang="ru-RU" sz="1800" b="1" kern="0" dirty="0" smtClean="0">
                <a:latin typeface="Arial Black" pitchFamily="34" charset="0"/>
                <a:cs typeface="Arial" pitchFamily="34" charset="0"/>
              </a:rPr>
              <a:t>области</a:t>
            </a:r>
            <a:r>
              <a:rPr lang="en-US" sz="1800" b="1" kern="0" dirty="0" smtClean="0">
                <a:latin typeface="Arial Black" pitchFamily="34" charset="0"/>
                <a:cs typeface="Arial" pitchFamily="34" charset="0"/>
              </a:rPr>
              <a:t> </a:t>
            </a:r>
            <a:r>
              <a:rPr lang="ru-RU" sz="1800" b="1" kern="0" dirty="0" smtClean="0">
                <a:latin typeface="Arial Black" pitchFamily="34" charset="0"/>
                <a:cs typeface="Arial" pitchFamily="34" charset="0"/>
              </a:rPr>
              <a:t>по итогам 2018 года</a:t>
            </a:r>
            <a:endParaRPr lang="ru-RU" sz="1800" b="1" kern="0" dirty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47113" name="Picture 9" descr="Picture4"/>
          <p:cNvPicPr>
            <a:picLocks noChangeAspect="1" noChangeArrowheads="1"/>
          </p:cNvPicPr>
          <p:nvPr/>
        </p:nvPicPr>
        <p:blipFill>
          <a:blip r:embed="rId3" cstate="print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65113" y="147638"/>
            <a:ext cx="6746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5278438" y="1231900"/>
            <a:ext cx="3725862" cy="5373688"/>
          </a:xfrm>
          <a:prstGeom prst="round2DiagRect">
            <a:avLst>
              <a:gd name="adj1" fmla="val 0"/>
              <a:gd name="adj2" fmla="val 0"/>
            </a:avLst>
          </a:prstGeom>
          <a:gradFill>
            <a:gsLst>
              <a:gs pos="0">
                <a:srgbClr val="C5E6FF"/>
              </a:gs>
              <a:gs pos="50000">
                <a:srgbClr val="E5F8FF"/>
              </a:gs>
              <a:gs pos="100000">
                <a:schemeClr val="bg1"/>
              </a:gs>
            </a:gsLst>
            <a:lin ang="54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758058"/>
              </p:ext>
            </p:extLst>
          </p:nvPr>
        </p:nvGraphicFramePr>
        <p:xfrm>
          <a:off x="5383213" y="1389063"/>
          <a:ext cx="3527425" cy="5148884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2757550"/>
                <a:gridCol w="769875"/>
              </a:tblGrid>
              <a:tr h="4882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 муниципального района </a:t>
                      </a:r>
                      <a:r>
                        <a:rPr lang="ru-RU" sz="1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ru-RU" sz="11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городского округа)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469" marR="614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Балл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469" marR="61469" marT="0" marB="0" anchor="ctr"/>
                </a:tc>
              </a:tr>
              <a:tr h="2134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Город Белгород</a:t>
                      </a: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469" marR="614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8,03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469" marR="61469" marT="0" marB="0"/>
                </a:tc>
              </a:tr>
              <a:tr h="20476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Алексеевский район и город Алексеевка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469" marR="6146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9,58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469" marR="61469" marT="0" marB="0">
                    <a:solidFill>
                      <a:schemeClr val="bg1"/>
                    </a:solidFill>
                  </a:tcPr>
                </a:tc>
              </a:tr>
              <a:tr h="20476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Белгородский район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469" marR="614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8,47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469" marR="61469" marT="0" marB="0"/>
                </a:tc>
              </a:tr>
              <a:tr h="20476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Борисовский район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469" marR="6146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9,59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469" marR="61469" marT="0" marB="0">
                    <a:solidFill>
                      <a:schemeClr val="bg1"/>
                    </a:solidFill>
                  </a:tcPr>
                </a:tc>
              </a:tr>
              <a:tr h="21689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Город Валуйки и 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Валуйский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район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469" marR="614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9,58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469" marR="61469" marT="0" marB="0"/>
                </a:tc>
              </a:tr>
              <a:tr h="2784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Вейделевский район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469" marR="6146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8,30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469" marR="61469" marT="0" marB="0">
                    <a:solidFill>
                      <a:schemeClr val="bg1"/>
                    </a:solidFill>
                  </a:tcPr>
                </a:tc>
              </a:tr>
              <a:tr h="24878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Волоконовский район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469" marR="614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9,58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469" marR="61469" marT="0" marB="0"/>
                </a:tc>
              </a:tr>
              <a:tr h="20476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Грайворонский район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469" marR="6146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9,17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469" marR="61469" marT="0" marB="0">
                    <a:solidFill>
                      <a:schemeClr val="bg1"/>
                    </a:solidFill>
                  </a:tcPr>
                </a:tc>
              </a:tr>
              <a:tr h="25008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Губкинский городской округ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469" marR="614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9,58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469" marR="61469" marT="0" marB="0"/>
                </a:tc>
              </a:tr>
              <a:tr h="20476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Ивнянский район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469" marR="6146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8,54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469" marR="61469" marT="0" marB="0">
                    <a:solidFill>
                      <a:schemeClr val="bg1"/>
                    </a:solidFill>
                  </a:tcPr>
                </a:tc>
              </a:tr>
              <a:tr h="20476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Корочанский район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469" marR="614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8,78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469" marR="61469" marT="0" marB="0"/>
                </a:tc>
              </a:tr>
              <a:tr h="20476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Красненский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район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469" marR="6146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9,17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469" marR="61469" marT="0" marB="0">
                    <a:solidFill>
                      <a:schemeClr val="bg1"/>
                    </a:solidFill>
                  </a:tcPr>
                </a:tc>
              </a:tr>
              <a:tr h="1927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Красногвардейский район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469" marR="614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8,78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469" marR="61469" marT="0" marB="0"/>
                </a:tc>
              </a:tr>
              <a:tr h="20476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Краснояружский район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469" marR="6146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8,78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469" marR="61469" marT="0" marB="0">
                    <a:solidFill>
                      <a:schemeClr val="bg1"/>
                    </a:solidFill>
                  </a:tcPr>
                </a:tc>
              </a:tr>
              <a:tr h="20476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Новооскольский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район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469" marR="614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9,59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469" marR="61469" marT="0" marB="0"/>
                </a:tc>
              </a:tr>
              <a:tr h="20476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Прохоровский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район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469" marR="6146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9,17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469" marR="61469" marT="0" marB="0">
                    <a:solidFill>
                      <a:schemeClr val="bg1"/>
                    </a:solidFill>
                  </a:tcPr>
                </a:tc>
              </a:tr>
              <a:tr h="20476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Ракитянский район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469" marR="614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9,58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469" marR="61469" marT="0" marB="0"/>
                </a:tc>
              </a:tr>
              <a:tr h="20476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Ровеньский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район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469" marR="6146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9,17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469" marR="61469" marT="0" marB="0">
                    <a:solidFill>
                      <a:schemeClr val="bg1"/>
                    </a:solidFill>
                  </a:tcPr>
                </a:tc>
              </a:tr>
              <a:tr h="2007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Старооскольский городской округ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469" marR="614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9,58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469" marR="61469" marT="0" marB="0"/>
                </a:tc>
              </a:tr>
              <a:tr h="20476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Чернянский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район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469" marR="6146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8,78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469" marR="61469" marT="0" marB="0">
                    <a:solidFill>
                      <a:schemeClr val="bg1"/>
                    </a:solidFill>
                  </a:tcPr>
                </a:tc>
              </a:tr>
              <a:tr h="1927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Шебекинский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район и город Шебекино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469" marR="614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9,17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469" marR="61469" marT="0" marB="0"/>
                </a:tc>
              </a:tr>
              <a:tr h="20476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Яковлевский район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469" marR="6146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8,47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469" marR="61469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47189" name="Picture 16" descr="https://thumbs.dreamstime.com/z/3d-athletes-podium-winners-232907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0"/>
          <a:stretch>
            <a:fillRect/>
          </a:stretch>
        </p:blipFill>
        <p:spPr bwMode="auto">
          <a:xfrm>
            <a:off x="7026275" y="4570413"/>
            <a:ext cx="1392238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90" name="Прямоугольник 2"/>
          <p:cNvSpPr>
            <a:spLocks noChangeArrowheads="1"/>
          </p:cNvSpPr>
          <p:nvPr/>
        </p:nvSpPr>
        <p:spPr bwMode="auto">
          <a:xfrm>
            <a:off x="139700" y="1192213"/>
            <a:ext cx="5175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000" b="1">
                <a:solidFill>
                  <a:srgbClr val="002060"/>
                </a:solidFill>
                <a:latin typeface="Arial" charset="0"/>
              </a:rPr>
              <a:t>Выполнение основных требований по внедрению Стандарта в муниципальных районах и городских округах области</a:t>
            </a:r>
            <a:endParaRPr lang="ru-RU" altLang="ru-RU" sz="100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47191" name="Прямоугольник 6"/>
          <p:cNvSpPr>
            <a:spLocks noChangeArrowheads="1"/>
          </p:cNvSpPr>
          <p:nvPr/>
        </p:nvSpPr>
        <p:spPr bwMode="auto">
          <a:xfrm>
            <a:off x="371475" y="1612900"/>
            <a:ext cx="482123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ru-RU" altLang="ru-RU" sz="1000">
                <a:latin typeface="Arial" charset="0"/>
              </a:rPr>
              <a:t>Наличие соглашения между уполномоченным органом и органом местного самоуправления области (ОМСУ) о взаимодействии в рамках внедрения Стандарта</a:t>
            </a:r>
          </a:p>
        </p:txBody>
      </p:sp>
      <p:sp>
        <p:nvSpPr>
          <p:cNvPr id="47192" name="Прямоугольник 7"/>
          <p:cNvSpPr>
            <a:spLocks noChangeArrowheads="1"/>
          </p:cNvSpPr>
          <p:nvPr/>
        </p:nvSpPr>
        <p:spPr bwMode="auto">
          <a:xfrm>
            <a:off x="371475" y="2106613"/>
            <a:ext cx="482123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ru-RU" altLang="ru-RU" sz="1000">
                <a:latin typeface="Arial" charset="0"/>
              </a:rPr>
              <a:t>Наличие в муниципальном районе (городском округе) утвержденного плана по реализации мероприятий «дорожной карты» по содействию развитию конкуренции</a:t>
            </a:r>
          </a:p>
        </p:txBody>
      </p:sp>
      <p:sp>
        <p:nvSpPr>
          <p:cNvPr id="47193" name="Прямоугольник 8"/>
          <p:cNvSpPr>
            <a:spLocks noChangeArrowheads="1"/>
          </p:cNvSpPr>
          <p:nvPr/>
        </p:nvSpPr>
        <p:spPr bwMode="auto">
          <a:xfrm>
            <a:off x="371475" y="2598738"/>
            <a:ext cx="48212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ru-RU" altLang="ru-RU" sz="1000">
                <a:latin typeface="Arial" charset="0"/>
              </a:rPr>
              <a:t>Наличие на сайте администрации муниципального района (городского округа)  раздела по внедрению Стандарта</a:t>
            </a:r>
          </a:p>
        </p:txBody>
      </p:sp>
      <p:sp>
        <p:nvSpPr>
          <p:cNvPr id="47194" name="Прямоугольник 11"/>
          <p:cNvSpPr>
            <a:spLocks noChangeArrowheads="1"/>
          </p:cNvSpPr>
          <p:nvPr/>
        </p:nvSpPr>
        <p:spPr bwMode="auto">
          <a:xfrm>
            <a:off x="139700" y="3032125"/>
            <a:ext cx="516731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000" b="1">
                <a:solidFill>
                  <a:srgbClr val="002060"/>
                </a:solidFill>
                <a:latin typeface="Arial" charset="0"/>
              </a:rPr>
              <a:t>Активность ОМСУ по оценке состояния конкурентной среды и информационному освещению проводимой деятельности в рамках реализации Стандарта</a:t>
            </a:r>
          </a:p>
        </p:txBody>
      </p:sp>
      <p:sp>
        <p:nvSpPr>
          <p:cNvPr id="47195" name="Прямоугольник 12"/>
          <p:cNvSpPr>
            <a:spLocks noChangeArrowheads="1"/>
          </p:cNvSpPr>
          <p:nvPr/>
        </p:nvSpPr>
        <p:spPr bwMode="auto">
          <a:xfrm>
            <a:off x="379413" y="3630613"/>
            <a:ext cx="48228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ru-RU" altLang="ru-RU" sz="1000">
                <a:latin typeface="Arial" charset="0"/>
              </a:rPr>
              <a:t>Качество проведения в отчётном году мониторинга состояния и развития конкурентной среды на рынках товаров, работ и услуг муниципального района (городского округа)</a:t>
            </a:r>
          </a:p>
        </p:txBody>
      </p:sp>
      <p:sp>
        <p:nvSpPr>
          <p:cNvPr id="47196" name="Прямоугольник 16"/>
          <p:cNvSpPr>
            <a:spLocks noChangeArrowheads="1"/>
          </p:cNvSpPr>
          <p:nvPr/>
        </p:nvSpPr>
        <p:spPr bwMode="auto">
          <a:xfrm>
            <a:off x="379413" y="4121150"/>
            <a:ext cx="48133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ru-RU" altLang="ru-RU" sz="1000">
                <a:latin typeface="Arial" charset="0"/>
              </a:rPr>
              <a:t>Качество проведения в отчётном году мониторинга деятельности хозяйствующих субъектов, доля участия муниципального образования в которых составляет 50 и более процентов</a:t>
            </a:r>
          </a:p>
        </p:txBody>
      </p:sp>
      <p:sp>
        <p:nvSpPr>
          <p:cNvPr id="47197" name="Прямоугольник 41"/>
          <p:cNvSpPr>
            <a:spLocks noChangeArrowheads="1"/>
          </p:cNvSpPr>
          <p:nvPr/>
        </p:nvSpPr>
        <p:spPr bwMode="auto">
          <a:xfrm>
            <a:off x="379413" y="4621213"/>
            <a:ext cx="48133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ru-RU" altLang="ru-RU" sz="1000">
                <a:latin typeface="Arial" charset="0"/>
              </a:rPr>
              <a:t>Количество информационных материалов (новостных материалов, отчётов, нормативных документов) по вопросам развития конкуренции, размещенных в отчётном году на сайте ОМСУ</a:t>
            </a:r>
          </a:p>
        </p:txBody>
      </p:sp>
      <p:sp>
        <p:nvSpPr>
          <p:cNvPr id="47198" name="Прямоугольник 42"/>
          <p:cNvSpPr>
            <a:spLocks noChangeArrowheads="1"/>
          </p:cNvSpPr>
          <p:nvPr/>
        </p:nvSpPr>
        <p:spPr bwMode="auto">
          <a:xfrm>
            <a:off x="139700" y="5189538"/>
            <a:ext cx="5175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000" b="1">
                <a:solidFill>
                  <a:srgbClr val="002060"/>
                </a:solidFill>
                <a:latin typeface="Arial" charset="0"/>
              </a:rPr>
              <a:t>Результативность внедрения на территории муниципального района (городского округа) области Стандарта</a:t>
            </a:r>
          </a:p>
        </p:txBody>
      </p:sp>
      <p:sp>
        <p:nvSpPr>
          <p:cNvPr id="47199" name="Прямоугольник 43"/>
          <p:cNvSpPr>
            <a:spLocks noChangeArrowheads="1"/>
          </p:cNvSpPr>
          <p:nvPr/>
        </p:nvSpPr>
        <p:spPr bwMode="auto">
          <a:xfrm>
            <a:off x="379413" y="5605463"/>
            <a:ext cx="48133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ru-RU" altLang="ru-RU" sz="1000">
                <a:latin typeface="Arial" charset="0"/>
              </a:rPr>
              <a:t>Средний уровень достижения показателей, установленных планом ОМСУ по реализации мероприятий «дорожной карты» по содействию развитию конкуренции</a:t>
            </a:r>
          </a:p>
        </p:txBody>
      </p:sp>
      <p:sp>
        <p:nvSpPr>
          <p:cNvPr id="47200" name="Прямоугольник 44"/>
          <p:cNvSpPr>
            <a:spLocks noChangeArrowheads="1"/>
          </p:cNvSpPr>
          <p:nvPr/>
        </p:nvSpPr>
        <p:spPr bwMode="auto">
          <a:xfrm>
            <a:off x="379413" y="6083300"/>
            <a:ext cx="48133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ru-RU" altLang="ru-RU" sz="1000">
                <a:latin typeface="Arial" charset="0"/>
              </a:rPr>
              <a:t>Участие ответственных специалистов ОМСУ в обучающих мероприятиях и тренингах, организованных уполномоченным органом по вопросам содействия развитию конкуренции</a:t>
            </a:r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206375" y="1574800"/>
            <a:ext cx="4506913" cy="6191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Десятиугольник 25"/>
          <p:cNvSpPr/>
          <p:nvPr/>
        </p:nvSpPr>
        <p:spPr>
          <a:xfrm>
            <a:off x="231775" y="1831975"/>
            <a:ext cx="142875" cy="134938"/>
          </a:xfrm>
          <a:prstGeom prst="decago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177800" y="3563938"/>
            <a:ext cx="4506913" cy="61912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 flipV="1">
            <a:off x="177800" y="3001963"/>
            <a:ext cx="4506913" cy="6032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 flipV="1">
            <a:off x="179388" y="5162550"/>
            <a:ext cx="4506912" cy="6032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 flipV="1">
            <a:off x="177800" y="5570538"/>
            <a:ext cx="4506913" cy="61912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" name="Десятиугольник 30"/>
          <p:cNvSpPr/>
          <p:nvPr/>
        </p:nvSpPr>
        <p:spPr>
          <a:xfrm>
            <a:off x="231775" y="2335213"/>
            <a:ext cx="142875" cy="134937"/>
          </a:xfrm>
          <a:prstGeom prst="decago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" name="Десятиугольник 31"/>
          <p:cNvSpPr/>
          <p:nvPr/>
        </p:nvSpPr>
        <p:spPr>
          <a:xfrm>
            <a:off x="231775" y="2722563"/>
            <a:ext cx="142875" cy="134937"/>
          </a:xfrm>
          <a:prstGeom prst="decago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" name="Десятиугольник 34"/>
          <p:cNvSpPr/>
          <p:nvPr/>
        </p:nvSpPr>
        <p:spPr>
          <a:xfrm>
            <a:off x="231775" y="3830638"/>
            <a:ext cx="142875" cy="133350"/>
          </a:xfrm>
          <a:prstGeom prst="decago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" name="Десятиугольник 35"/>
          <p:cNvSpPr/>
          <p:nvPr/>
        </p:nvSpPr>
        <p:spPr>
          <a:xfrm>
            <a:off x="231775" y="4346575"/>
            <a:ext cx="142875" cy="134938"/>
          </a:xfrm>
          <a:prstGeom prst="decago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" name="Десятиугольник 36"/>
          <p:cNvSpPr/>
          <p:nvPr/>
        </p:nvSpPr>
        <p:spPr>
          <a:xfrm>
            <a:off x="231775" y="4833938"/>
            <a:ext cx="142875" cy="133350"/>
          </a:xfrm>
          <a:prstGeom prst="decago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" name="Десятиугольник 38"/>
          <p:cNvSpPr/>
          <p:nvPr/>
        </p:nvSpPr>
        <p:spPr>
          <a:xfrm>
            <a:off x="231775" y="5819775"/>
            <a:ext cx="142875" cy="133350"/>
          </a:xfrm>
          <a:prstGeom prst="decago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" name="Десятиугольник 39"/>
          <p:cNvSpPr/>
          <p:nvPr/>
        </p:nvSpPr>
        <p:spPr>
          <a:xfrm>
            <a:off x="231775" y="6283325"/>
            <a:ext cx="142875" cy="133350"/>
          </a:xfrm>
          <a:prstGeom prst="decago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47214" name="Прямая соединительная линия 38"/>
          <p:cNvCxnSpPr>
            <a:cxnSpLocks noChangeShapeType="1"/>
          </p:cNvCxnSpPr>
          <p:nvPr/>
        </p:nvCxnSpPr>
        <p:spPr bwMode="auto">
          <a:xfrm flipV="1">
            <a:off x="5276850" y="1192213"/>
            <a:ext cx="0" cy="5407025"/>
          </a:xfrm>
          <a:prstGeom prst="line">
            <a:avLst/>
          </a:prstGeom>
          <a:noFill/>
          <a:ln w="31750" cap="rnd" algn="ctr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" name="Прямоугольник 40"/>
          <p:cNvSpPr/>
          <p:nvPr/>
        </p:nvSpPr>
        <p:spPr>
          <a:xfrm>
            <a:off x="157163" y="1008063"/>
            <a:ext cx="8853487" cy="219075"/>
          </a:xfrm>
          <a:prstGeom prst="rect">
            <a:avLst/>
          </a:prstGeom>
          <a:solidFill>
            <a:srgbClr val="3E89CE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ru-RU" sz="1200" b="1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7863" y="987425"/>
            <a:ext cx="7788275" cy="2444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(приказ департамента экономического развития области от 14 февраля 2017 года №75-пр)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6305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65000">
                <a:schemeClr val="bg1">
                  <a:lumMod val="9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50813" y="87313"/>
            <a:ext cx="8853487" cy="839787"/>
          </a:xfrm>
          <a:prstGeom prst="rect">
            <a:avLst/>
          </a:prstGeom>
          <a:gradFill flip="none" rotWithShape="1">
            <a:gsLst>
              <a:gs pos="35000">
                <a:schemeClr val="bg1">
                  <a:alpha val="95000"/>
                </a:schemeClr>
              </a:gs>
              <a:gs pos="100000">
                <a:schemeClr val="bg2">
                  <a:lumMod val="90000"/>
                </a:schemeClr>
              </a:gs>
              <a:gs pos="0">
                <a:schemeClr val="bg2">
                  <a:lumMod val="90000"/>
                </a:schemeClr>
              </a:gs>
              <a:gs pos="65000">
                <a:schemeClr val="bg1">
                  <a:alpha val="9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0813" y="930275"/>
            <a:ext cx="8853487" cy="5675313"/>
          </a:xfrm>
          <a:prstGeom prst="rect">
            <a:avLst/>
          </a:prstGeom>
          <a:gradFill flip="none" rotWithShape="1">
            <a:gsLst>
              <a:gs pos="100000">
                <a:srgbClr val="BFD0EB"/>
              </a:gs>
              <a:gs pos="0">
                <a:srgbClr val="BFD0EB"/>
              </a:gs>
              <a:gs pos="65000">
                <a:schemeClr val="bg1"/>
              </a:gs>
              <a:gs pos="35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8133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6615B66-4890-48FA-AEB0-F7D04D70C982}" type="slidenum">
              <a:rPr lang="en-US" altLang="ru-RU" smtClean="0">
                <a:latin typeface="Arial Black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ru-RU" smtClean="0">
              <a:latin typeface="Arial Black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50813" y="930275"/>
            <a:ext cx="8853487" cy="69850"/>
          </a:xfrm>
          <a:prstGeom prst="rect">
            <a:avLst/>
          </a:prstGeom>
          <a:gradFill>
            <a:gsLst>
              <a:gs pos="0">
                <a:srgbClr val="0070C0"/>
              </a:gs>
              <a:gs pos="75000">
                <a:srgbClr val="0996FF"/>
              </a:gs>
              <a:gs pos="25000">
                <a:srgbClr val="0996FF"/>
              </a:gs>
              <a:gs pos="50000">
                <a:srgbClr val="1199FF"/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4" name="Рисунок 33" descr="Герб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8" y="133350"/>
            <a:ext cx="619125" cy="736600"/>
          </a:xfrm>
          <a:prstGeom prst="rect">
            <a:avLst/>
          </a:prstGeom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"/>
          <p:cNvSpPr txBox="1">
            <a:spLocks noChangeArrowheads="1"/>
          </p:cNvSpPr>
          <p:nvPr/>
        </p:nvSpPr>
        <p:spPr bwMode="auto">
          <a:xfrm>
            <a:off x="871538" y="239713"/>
            <a:ext cx="813276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 smtClean="0">
                <a:latin typeface="Arial Black" pitchFamily="34" charset="0"/>
                <a:cs typeface="Arial" pitchFamily="34" charset="0"/>
              </a:rPr>
              <a:t>Перечень </a:t>
            </a: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рынков </a:t>
            </a:r>
            <a:r>
              <a:rPr lang="ru-RU" sz="1800" b="1" kern="0" dirty="0" smtClean="0">
                <a:latin typeface="Arial Black" pitchFamily="34" charset="0"/>
                <a:cs typeface="Arial" pitchFamily="34" charset="0"/>
              </a:rPr>
              <a:t>по </a:t>
            </a: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содействию развитию конкуренции в Белгородской области</a:t>
            </a:r>
            <a:endParaRPr lang="ru-RU" sz="1800" b="1" kern="0" dirty="0" smtClean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48137" name="Picture 9" descr="Picture4"/>
          <p:cNvPicPr>
            <a:picLocks noChangeAspect="1" noChangeArrowheads="1"/>
          </p:cNvPicPr>
          <p:nvPr/>
        </p:nvPicPr>
        <p:blipFill>
          <a:blip r:embed="rId3" cstate="print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65113" y="147638"/>
            <a:ext cx="6746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11"/>
          <p:cNvSpPr>
            <a:spLocks noChangeArrowheads="1"/>
          </p:cNvSpPr>
          <p:nvPr/>
        </p:nvSpPr>
        <p:spPr bwMode="auto">
          <a:xfrm>
            <a:off x="4824413" y="2035175"/>
            <a:ext cx="4179887" cy="1085850"/>
          </a:xfrm>
          <a:prstGeom prst="rect">
            <a:avLst/>
          </a:prstGeom>
          <a:noFill/>
          <a:ln w="15875">
            <a:noFill/>
            <a:prstDash val="solid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1200" b="1" dirty="0">
                <a:solidFill>
                  <a:srgbClr val="002060"/>
                </a:solidFill>
                <a:latin typeface="Arial" pitchFamily="34" charset="0"/>
              </a:rPr>
              <a:t>ПЕРЕЧЕНЬ ПРИОРИТЕТНЫХ РЫНКОВ: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" b="1" dirty="0">
              <a:solidFill>
                <a:srgbClr val="9A0000"/>
              </a:solidFill>
              <a:latin typeface="Arial" pitchFamily="34" charset="0"/>
            </a:endParaRPr>
          </a:p>
          <a:p>
            <a:pPr algn="just" fontAlgn="auto">
              <a:spcBef>
                <a:spcPts val="300"/>
              </a:spcBef>
              <a:spcAft>
                <a:spcPts val="300"/>
              </a:spcAft>
              <a:defRPr/>
            </a:pPr>
            <a:r>
              <a:rPr lang="ru-RU" sz="1200" b="1" dirty="0">
                <a:solidFill>
                  <a:srgbClr val="9A0000"/>
                </a:solidFill>
                <a:latin typeface="Arial" pitchFamily="34" charset="0"/>
              </a:rPr>
              <a:t>1. </a:t>
            </a:r>
            <a:r>
              <a:rPr lang="ru-RU" sz="1200" b="1" dirty="0">
                <a:solidFill>
                  <a:prstClr val="black"/>
                </a:solidFill>
                <a:latin typeface="Arial" pitchFamily="34" charset="0"/>
              </a:rPr>
              <a:t>Рынок IT-услуг</a:t>
            </a:r>
          </a:p>
          <a:p>
            <a:pPr algn="just" fontAlgn="auto">
              <a:spcBef>
                <a:spcPts val="300"/>
              </a:spcBef>
              <a:spcAft>
                <a:spcPts val="300"/>
              </a:spcAft>
              <a:defRPr/>
            </a:pPr>
            <a:r>
              <a:rPr lang="ru-RU" sz="1200" b="1" dirty="0">
                <a:solidFill>
                  <a:srgbClr val="9A0000"/>
                </a:solidFill>
                <a:latin typeface="Arial" pitchFamily="34" charset="0"/>
              </a:rPr>
              <a:t>2. </a:t>
            </a:r>
            <a:r>
              <a:rPr lang="ru-RU" sz="1200" b="1" dirty="0">
                <a:solidFill>
                  <a:prstClr val="black"/>
                </a:solidFill>
                <a:latin typeface="Arial" pitchFamily="34" charset="0"/>
              </a:rPr>
              <a:t>Рынок плодово-овощной продукции</a:t>
            </a:r>
          </a:p>
          <a:p>
            <a:pPr algn="just" fontAlgn="auto">
              <a:spcBef>
                <a:spcPts val="300"/>
              </a:spcBef>
              <a:spcAft>
                <a:spcPts val="300"/>
              </a:spcAft>
              <a:defRPr/>
            </a:pPr>
            <a:r>
              <a:rPr lang="ru-RU" sz="1200" b="1" dirty="0">
                <a:solidFill>
                  <a:srgbClr val="9A0000"/>
                </a:solidFill>
                <a:latin typeface="Arial" pitchFamily="34" charset="0"/>
              </a:rPr>
              <a:t>3. </a:t>
            </a:r>
            <a:r>
              <a:rPr lang="ru-RU" sz="1200" b="1" dirty="0">
                <a:solidFill>
                  <a:prstClr val="black"/>
                </a:solidFill>
                <a:latin typeface="Arial" pitchFamily="34" charset="0"/>
              </a:rPr>
              <a:t>Рынок бытовых услуг и общественного питания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90500" y="1997075"/>
            <a:ext cx="4478338" cy="2986088"/>
          </a:xfrm>
          <a:prstGeom prst="rect">
            <a:avLst/>
          </a:prstGeom>
          <a:noFill/>
          <a:ln w="15875" cmpd="sng">
            <a:noFill/>
            <a:prstDash val="solid"/>
          </a:ln>
          <a:effectLst/>
        </p:spPr>
        <p:txBody>
          <a:bodyPr>
            <a:spAutoFit/>
          </a:bodyPr>
          <a:lstStyle/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endParaRPr lang="ru-RU" sz="400" b="1" dirty="0">
              <a:solidFill>
                <a:srgbClr val="002060"/>
              </a:solidFill>
              <a:latin typeface="Arial" charset="0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1200" b="1" dirty="0">
                <a:solidFill>
                  <a:srgbClr val="002060"/>
                </a:solidFill>
                <a:latin typeface="Arial" pitchFamily="34" charset="0"/>
              </a:rPr>
              <a:t>ПЕРЕЧЕНЬ СОЦИАЛЬНО ЗНАЧИМЫХ РЫНКОВ: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" b="1" dirty="0">
              <a:solidFill>
                <a:srgbClr val="9A0000"/>
              </a:solidFill>
              <a:latin typeface="Arial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9A0000"/>
                </a:solidFill>
                <a:latin typeface="Arial" pitchFamily="34" charset="0"/>
              </a:rPr>
              <a:t>1. </a:t>
            </a:r>
            <a:r>
              <a:rPr lang="ru-RU" sz="1200" b="1" dirty="0">
                <a:solidFill>
                  <a:prstClr val="black"/>
                </a:solidFill>
                <a:latin typeface="Arial" pitchFamily="34" charset="0"/>
              </a:rPr>
              <a:t>Рынок услуг дошкольного образования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9A0000"/>
                </a:solidFill>
                <a:latin typeface="Arial" pitchFamily="34" charset="0"/>
              </a:rPr>
              <a:t>2. </a:t>
            </a:r>
            <a:r>
              <a:rPr lang="ru-RU" sz="1200" b="1" dirty="0">
                <a:solidFill>
                  <a:prstClr val="black"/>
                </a:solidFill>
                <a:latin typeface="Arial" pitchFamily="34" charset="0"/>
              </a:rPr>
              <a:t>Рынок услуг детского отдыха и оздоровления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9A0000"/>
                </a:solidFill>
                <a:latin typeface="Arial" pitchFamily="34" charset="0"/>
              </a:rPr>
              <a:t>3. </a:t>
            </a:r>
            <a:r>
              <a:rPr lang="ru-RU" sz="1200" b="1" dirty="0">
                <a:solidFill>
                  <a:prstClr val="black"/>
                </a:solidFill>
                <a:latin typeface="Arial" pitchFamily="34" charset="0"/>
              </a:rPr>
              <a:t>Рынок услуг дополнительного образования детей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9A0000"/>
                </a:solidFill>
                <a:latin typeface="Arial" pitchFamily="34" charset="0"/>
              </a:rPr>
              <a:t>4. </a:t>
            </a:r>
            <a:r>
              <a:rPr lang="ru-RU" sz="1200" b="1" dirty="0">
                <a:solidFill>
                  <a:prstClr val="black"/>
                </a:solidFill>
                <a:latin typeface="Arial" pitchFamily="34" charset="0"/>
              </a:rPr>
              <a:t>Рынок медицинских услуг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9A0000"/>
                </a:solidFill>
                <a:latin typeface="Arial" pitchFamily="34" charset="0"/>
              </a:rPr>
              <a:t>5. </a:t>
            </a:r>
            <a:r>
              <a:rPr lang="ru-RU" sz="1200" b="1" dirty="0">
                <a:solidFill>
                  <a:prstClr val="black"/>
                </a:solidFill>
                <a:latin typeface="Arial" pitchFamily="34" charset="0"/>
              </a:rPr>
              <a:t>Рынок услуг психолого-педагогического сопровождения детей с ограниченными возможностями здоровья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9A0000"/>
                </a:solidFill>
                <a:latin typeface="Arial" pitchFamily="34" charset="0"/>
              </a:rPr>
              <a:t>6. </a:t>
            </a:r>
            <a:r>
              <a:rPr lang="ru-RU" sz="1200" b="1" dirty="0">
                <a:solidFill>
                  <a:prstClr val="black"/>
                </a:solidFill>
                <a:latin typeface="Arial" pitchFamily="34" charset="0"/>
              </a:rPr>
              <a:t>Рынок услуг в сфере культуры и туризма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9A0000"/>
                </a:solidFill>
                <a:latin typeface="Arial" pitchFamily="34" charset="0"/>
              </a:rPr>
              <a:t>7. </a:t>
            </a:r>
            <a:r>
              <a:rPr lang="ru-RU" sz="1200" b="1" dirty="0">
                <a:solidFill>
                  <a:prstClr val="black"/>
                </a:solidFill>
                <a:latin typeface="Arial" pitchFamily="34" charset="0"/>
              </a:rPr>
              <a:t>Рынок услуг жилищно-коммунального хозяйства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9A0000"/>
                </a:solidFill>
                <a:latin typeface="Arial" pitchFamily="34" charset="0"/>
              </a:rPr>
              <a:t>8. </a:t>
            </a:r>
            <a:r>
              <a:rPr lang="ru-RU" sz="1200" b="1" dirty="0">
                <a:solidFill>
                  <a:prstClr val="black"/>
                </a:solidFill>
                <a:latin typeface="Arial" pitchFamily="34" charset="0"/>
              </a:rPr>
              <a:t>Рынок розничной торговли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9A0000"/>
                </a:solidFill>
                <a:latin typeface="Arial" pitchFamily="34" charset="0"/>
              </a:rPr>
              <a:t>9. </a:t>
            </a:r>
            <a:r>
              <a:rPr lang="ru-RU" sz="1200" b="1" dirty="0">
                <a:solidFill>
                  <a:prstClr val="black"/>
                </a:solidFill>
                <a:latin typeface="Arial" pitchFamily="34" charset="0"/>
              </a:rPr>
              <a:t>Рынок услуг перевозок пассажиров наземным транспортом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9A0000"/>
                </a:solidFill>
                <a:latin typeface="Arial" pitchFamily="34" charset="0"/>
              </a:rPr>
              <a:t>10. </a:t>
            </a:r>
            <a:r>
              <a:rPr lang="ru-RU" sz="1200" b="1" dirty="0">
                <a:solidFill>
                  <a:prstClr val="black"/>
                </a:solidFill>
                <a:latin typeface="Arial" pitchFamily="34" charset="0"/>
              </a:rPr>
              <a:t>Рынок услуг связи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9A0000"/>
                </a:solidFill>
                <a:latin typeface="Arial" pitchFamily="34" charset="0"/>
              </a:rPr>
              <a:t>11. </a:t>
            </a:r>
            <a:r>
              <a:rPr lang="ru-RU" sz="1200" b="1" dirty="0">
                <a:solidFill>
                  <a:prstClr val="black"/>
                </a:solidFill>
                <a:latin typeface="Arial" pitchFamily="34" charset="0"/>
              </a:rPr>
              <a:t>Рынок услуг социального обслуживания населения</a:t>
            </a:r>
            <a:endParaRPr lang="ru-RU" sz="1200" b="1" dirty="0">
              <a:solidFill>
                <a:srgbClr val="9A0000"/>
              </a:solidFill>
              <a:latin typeface="Arial" pitchFamily="34" charset="0"/>
            </a:endParaRPr>
          </a:p>
        </p:txBody>
      </p:sp>
      <p:cxnSp>
        <p:nvCxnSpPr>
          <p:cNvPr id="48140" name="Прямая соединительная линия 37"/>
          <p:cNvCxnSpPr>
            <a:cxnSpLocks noChangeShapeType="1"/>
          </p:cNvCxnSpPr>
          <p:nvPr/>
        </p:nvCxnSpPr>
        <p:spPr bwMode="auto">
          <a:xfrm flipV="1">
            <a:off x="4679950" y="2068513"/>
            <a:ext cx="0" cy="4521200"/>
          </a:xfrm>
          <a:prstGeom prst="line">
            <a:avLst/>
          </a:prstGeom>
          <a:noFill/>
          <a:ln w="31750" cap="rnd" algn="ctr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Прямоугольник 11"/>
          <p:cNvSpPr>
            <a:spLocks noChangeArrowheads="1"/>
          </p:cNvSpPr>
          <p:nvPr/>
        </p:nvSpPr>
        <p:spPr bwMode="auto">
          <a:xfrm>
            <a:off x="4784725" y="3176588"/>
            <a:ext cx="4219575" cy="3429000"/>
          </a:xfrm>
          <a:prstGeom prst="roundRect">
            <a:avLst>
              <a:gd name="adj" fmla="val 5313"/>
            </a:avLst>
          </a:prstGeom>
          <a:noFill/>
          <a:ln w="15875">
            <a:noFill/>
            <a:prstDash val="sysDash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5750" indent="-285750" algn="just">
              <a:buFont typeface="Wingdings" pitchFamily="2" charset="2"/>
              <a:buChar char="q"/>
              <a:defRPr/>
            </a:pPr>
            <a:r>
              <a:rPr lang="ru-RU" sz="1200" b="1" dirty="0">
                <a:solidFill>
                  <a:srgbClr val="002060"/>
                </a:solidFill>
                <a:latin typeface="Arial" pitchFamily="34" charset="0"/>
              </a:rPr>
              <a:t>ПЕРЕЧЕНЬ ПРИОРИТЕТНЫХ РЫНКОВ:</a:t>
            </a:r>
          </a:p>
          <a:p>
            <a:pPr marL="285750" indent="-285750" algn="just">
              <a:buFont typeface="Wingdings" pitchFamily="2" charset="2"/>
              <a:buChar char="q"/>
              <a:defRPr/>
            </a:pPr>
            <a:endParaRPr lang="ru-RU" sz="600" b="1" dirty="0">
              <a:solidFill>
                <a:srgbClr val="002060"/>
              </a:solidFill>
              <a:latin typeface="Arial" pitchFamily="34" charset="0"/>
            </a:endParaRPr>
          </a:p>
          <a:p>
            <a:pPr algn="ctr">
              <a:defRPr/>
            </a:pPr>
            <a:r>
              <a:rPr lang="ru-RU" sz="1200" b="1" dirty="0">
                <a:solidFill>
                  <a:srgbClr val="C00000"/>
                </a:solidFill>
                <a:latin typeface="Arial" pitchFamily="34" charset="0"/>
              </a:rPr>
              <a:t>(распоряжение Губернатора области </a:t>
            </a:r>
          </a:p>
          <a:p>
            <a:pPr algn="ctr">
              <a:defRPr/>
            </a:pPr>
            <a:r>
              <a:rPr lang="ru-RU" sz="1200" b="1" dirty="0">
                <a:solidFill>
                  <a:srgbClr val="C00000"/>
                </a:solidFill>
                <a:latin typeface="Arial" pitchFamily="34" charset="0"/>
              </a:rPr>
              <a:t>от 7 марта 2018 года № 148-р)</a:t>
            </a:r>
          </a:p>
          <a:p>
            <a:pPr algn="just">
              <a:defRPr/>
            </a:pPr>
            <a:endParaRPr lang="ru-RU" sz="400" b="1" dirty="0">
              <a:solidFill>
                <a:srgbClr val="9A0000"/>
              </a:solidFill>
              <a:latin typeface="Arial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ru-RU" sz="1200" b="1" dirty="0">
                <a:solidFill>
                  <a:srgbClr val="C00000"/>
                </a:solidFill>
                <a:latin typeface="Arial" pitchFamily="34" charset="0"/>
              </a:rPr>
              <a:t>4. </a:t>
            </a:r>
            <a:r>
              <a:rPr lang="ru-RU" sz="1200" b="1" dirty="0">
                <a:latin typeface="Arial" pitchFamily="34" charset="0"/>
              </a:rPr>
              <a:t>Рынок строительства жилья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ru-RU" sz="1200" b="1" dirty="0">
                <a:solidFill>
                  <a:srgbClr val="C00000"/>
                </a:solidFill>
                <a:latin typeface="Arial" pitchFamily="34" charset="0"/>
              </a:rPr>
              <a:t>5. </a:t>
            </a:r>
            <a:r>
              <a:rPr lang="ru-RU" sz="1200" b="1" dirty="0">
                <a:latin typeface="Arial" pitchFamily="34" charset="0"/>
              </a:rPr>
              <a:t>Рынок производства строительных материалов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ru-RU" sz="1200" b="1" dirty="0">
                <a:solidFill>
                  <a:srgbClr val="C00000"/>
                </a:solidFill>
                <a:latin typeface="Arial" pitchFamily="34" charset="0"/>
              </a:rPr>
              <a:t>6. </a:t>
            </a:r>
            <a:r>
              <a:rPr lang="ru-RU" sz="1200" b="1" dirty="0">
                <a:latin typeface="Arial" pitchFamily="34" charset="0"/>
              </a:rPr>
              <a:t>Рынок производства сельскохозяйственного машиностроения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ru-RU" sz="1200" b="1" dirty="0">
                <a:solidFill>
                  <a:srgbClr val="C00000"/>
                </a:solidFill>
                <a:latin typeface="Arial" pitchFamily="34" charset="0"/>
              </a:rPr>
              <a:t>7. </a:t>
            </a:r>
            <a:r>
              <a:rPr lang="ru-RU" sz="1200" b="1" dirty="0">
                <a:latin typeface="Arial" pitchFamily="34" charset="0"/>
              </a:rPr>
              <a:t>Рынок производства энергетического машиностроения (котельного производства)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ru-RU" sz="1200" b="1" dirty="0">
                <a:solidFill>
                  <a:srgbClr val="C00000"/>
                </a:solidFill>
                <a:latin typeface="Arial" pitchFamily="34" charset="0"/>
              </a:rPr>
              <a:t>8. </a:t>
            </a:r>
            <a:r>
              <a:rPr lang="ru-RU" sz="1200" b="1" dirty="0">
                <a:latin typeface="Arial" pitchFamily="34" charset="0"/>
              </a:rPr>
              <a:t>Рынок производства биофармацевтической продукции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ru-RU" sz="1200" b="1" dirty="0">
                <a:solidFill>
                  <a:srgbClr val="C00000"/>
                </a:solidFill>
                <a:latin typeface="Arial" pitchFamily="34" charset="0"/>
              </a:rPr>
              <a:t>9. </a:t>
            </a:r>
            <a:r>
              <a:rPr lang="ru-RU" sz="1200" b="1" dirty="0">
                <a:latin typeface="Arial" pitchFamily="34" charset="0"/>
              </a:rPr>
              <a:t>Рынок молока и молочной продукции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ru-RU" sz="1200" b="1" dirty="0">
                <a:solidFill>
                  <a:srgbClr val="C00000"/>
                </a:solidFill>
                <a:latin typeface="Arial" pitchFamily="34" charset="0"/>
              </a:rPr>
              <a:t>10. </a:t>
            </a:r>
            <a:r>
              <a:rPr lang="ru-RU" sz="1200" b="1" dirty="0">
                <a:latin typeface="Arial" pitchFamily="34" charset="0"/>
              </a:rPr>
              <a:t>Рынок кормовых добавок и компонентов для кормопроизводства</a:t>
            </a:r>
          </a:p>
        </p:txBody>
      </p:sp>
      <p:sp>
        <p:nvSpPr>
          <p:cNvPr id="15" name="Прямоугольник 11"/>
          <p:cNvSpPr>
            <a:spLocks noChangeArrowheads="1"/>
          </p:cNvSpPr>
          <p:nvPr/>
        </p:nvSpPr>
        <p:spPr bwMode="auto">
          <a:xfrm>
            <a:off x="190500" y="5178425"/>
            <a:ext cx="4489450" cy="1225550"/>
          </a:xfrm>
          <a:prstGeom prst="roundRect">
            <a:avLst>
              <a:gd name="adj" fmla="val 9030"/>
            </a:avLst>
          </a:prstGeom>
          <a:noFill/>
          <a:ln w="15875">
            <a:noFill/>
            <a:prstDash val="sysDash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5750" indent="-285750" algn="just">
              <a:buFont typeface="Wingdings" pitchFamily="2" charset="2"/>
              <a:buChar char="q"/>
              <a:defRPr/>
            </a:pPr>
            <a:r>
              <a:rPr lang="ru-RU" sz="1200" b="1" dirty="0">
                <a:solidFill>
                  <a:srgbClr val="002060"/>
                </a:solidFill>
                <a:latin typeface="Arial" pitchFamily="34" charset="0"/>
              </a:rPr>
              <a:t>ПЕРЕЧЕНЬ СОЦИАЛЬНО ЗНАЧИМЫХ РЫНКОВ</a:t>
            </a:r>
          </a:p>
          <a:p>
            <a:pPr marL="285750" indent="-285750" algn="just">
              <a:buFont typeface="Wingdings" pitchFamily="2" charset="2"/>
              <a:buChar char="q"/>
              <a:defRPr/>
            </a:pPr>
            <a:endParaRPr lang="ru-RU" sz="600" b="1" dirty="0">
              <a:solidFill>
                <a:srgbClr val="C00000"/>
              </a:solidFill>
              <a:latin typeface="Arial" pitchFamily="34" charset="0"/>
            </a:endParaRPr>
          </a:p>
          <a:p>
            <a:pPr algn="ctr">
              <a:defRPr/>
            </a:pPr>
            <a:r>
              <a:rPr lang="ru-RU" sz="1200" b="1" dirty="0">
                <a:solidFill>
                  <a:srgbClr val="C00000"/>
                </a:solidFill>
                <a:latin typeface="Arial" pitchFamily="34" charset="0"/>
              </a:rPr>
              <a:t>(распоряжение Губернатора области </a:t>
            </a:r>
          </a:p>
          <a:p>
            <a:pPr algn="ctr">
              <a:defRPr/>
            </a:pPr>
            <a:r>
              <a:rPr lang="ru-RU" sz="1200" b="1" dirty="0">
                <a:solidFill>
                  <a:srgbClr val="C00000"/>
                </a:solidFill>
                <a:latin typeface="Arial" pitchFamily="34" charset="0"/>
              </a:rPr>
              <a:t>от 7 марта 2018 года № 148-р) </a:t>
            </a:r>
          </a:p>
          <a:p>
            <a:pPr algn="just">
              <a:defRPr/>
            </a:pPr>
            <a:endParaRPr lang="ru-RU" sz="400" b="1" dirty="0">
              <a:solidFill>
                <a:srgbClr val="9A0000"/>
              </a:solidFill>
              <a:latin typeface="Arial" pitchFamily="34" charset="0"/>
            </a:endParaRPr>
          </a:p>
          <a:p>
            <a:pPr>
              <a:defRPr/>
            </a:pPr>
            <a:r>
              <a:rPr lang="ru-RU" sz="1200" b="1" dirty="0">
                <a:solidFill>
                  <a:srgbClr val="C00000"/>
                </a:solidFill>
                <a:latin typeface="Arial" pitchFamily="34" charset="0"/>
              </a:rPr>
              <a:t>12. </a:t>
            </a:r>
            <a:r>
              <a:rPr lang="ru-RU" sz="1200" b="1" dirty="0">
                <a:latin typeface="Arial" pitchFamily="34" charset="0"/>
              </a:rPr>
              <a:t>Рынок стоматологических услуг</a:t>
            </a:r>
            <a:endParaRPr lang="en-US" sz="1200" b="1" dirty="0">
              <a:latin typeface="Arial" pitchFamily="34" charset="0"/>
            </a:endParaRPr>
          </a:p>
          <a:p>
            <a:pPr>
              <a:defRPr/>
            </a:pPr>
            <a:r>
              <a:rPr lang="ru-RU" sz="1200" b="1" dirty="0">
                <a:solidFill>
                  <a:srgbClr val="C00000"/>
                </a:solidFill>
                <a:latin typeface="Arial" pitchFamily="34" charset="0"/>
              </a:rPr>
              <a:t>13. </a:t>
            </a:r>
            <a:r>
              <a:rPr lang="ru-RU" sz="1200" b="1" dirty="0">
                <a:latin typeface="Arial" pitchFamily="34" charset="0"/>
              </a:rPr>
              <a:t>Рынок диагностических медицинских услуг</a:t>
            </a:r>
          </a:p>
        </p:txBody>
      </p:sp>
      <p:sp>
        <p:nvSpPr>
          <p:cNvPr id="48143" name="Прямоугольник 13"/>
          <p:cNvSpPr>
            <a:spLocks noChangeArrowheads="1"/>
          </p:cNvSpPr>
          <p:nvPr/>
        </p:nvSpPr>
        <p:spPr bwMode="auto">
          <a:xfrm>
            <a:off x="123825" y="1106488"/>
            <a:ext cx="88804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400" b="1">
                <a:solidFill>
                  <a:srgbClr val="002060"/>
                </a:solidFill>
                <a:latin typeface="Arial" charset="0"/>
              </a:rPr>
              <a:t>Перечень приоритетных и социально значимых рынков и план мероприятий («дорожная карта»)</a:t>
            </a:r>
          </a:p>
          <a:p>
            <a:pPr algn="ctr"/>
            <a:r>
              <a:rPr lang="ru-RU" altLang="ru-RU" sz="1400" b="1">
                <a:solidFill>
                  <a:srgbClr val="002060"/>
                </a:solidFill>
                <a:latin typeface="Arial" charset="0"/>
              </a:rPr>
              <a:t> по содействию развитию конкуренции в Белгородской области</a:t>
            </a:r>
            <a:r>
              <a:rPr lang="en-US" altLang="ru-RU" sz="1400" b="1">
                <a:solidFill>
                  <a:srgbClr val="002060"/>
                </a:solidFill>
                <a:latin typeface="Arial" charset="0"/>
              </a:rPr>
              <a:t> </a:t>
            </a:r>
            <a:r>
              <a:rPr lang="ru-RU" altLang="ru-RU" sz="1400" b="1">
                <a:solidFill>
                  <a:srgbClr val="002060"/>
                </a:solidFill>
                <a:latin typeface="Arial" charset="0"/>
              </a:rPr>
              <a:t>на 2015-2017 годы» </a:t>
            </a:r>
          </a:p>
          <a:p>
            <a:pPr algn="ctr"/>
            <a:r>
              <a:rPr lang="ru-RU" altLang="ru-RU" sz="1400" b="1">
                <a:solidFill>
                  <a:srgbClr val="C00000"/>
                </a:solidFill>
                <a:latin typeface="Arial" charset="0"/>
              </a:rPr>
              <a:t>(распоряжение Губернатора  области от 9 марта 2017 года № 158-р)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6305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65000">
                <a:schemeClr val="bg1">
                  <a:lumMod val="9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50813" y="87313"/>
            <a:ext cx="8853487" cy="839787"/>
          </a:xfrm>
          <a:prstGeom prst="rect">
            <a:avLst/>
          </a:prstGeom>
          <a:gradFill flip="none" rotWithShape="1">
            <a:gsLst>
              <a:gs pos="35000">
                <a:schemeClr val="bg1">
                  <a:alpha val="95000"/>
                </a:schemeClr>
              </a:gs>
              <a:gs pos="100000">
                <a:schemeClr val="bg2">
                  <a:lumMod val="90000"/>
                </a:schemeClr>
              </a:gs>
              <a:gs pos="0">
                <a:schemeClr val="bg2">
                  <a:lumMod val="90000"/>
                </a:schemeClr>
              </a:gs>
              <a:gs pos="65000">
                <a:schemeClr val="bg1">
                  <a:alpha val="9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0813" y="930275"/>
            <a:ext cx="8853487" cy="5675313"/>
          </a:xfrm>
          <a:prstGeom prst="rect">
            <a:avLst/>
          </a:prstGeom>
          <a:gradFill flip="none" rotWithShape="1">
            <a:gsLst>
              <a:gs pos="100000">
                <a:srgbClr val="BFD0EB"/>
              </a:gs>
              <a:gs pos="0">
                <a:srgbClr val="BFD0EB"/>
              </a:gs>
              <a:gs pos="65000">
                <a:schemeClr val="bg1"/>
              </a:gs>
              <a:gs pos="35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9157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0A9BE9D-1356-4328-8725-3C8C86206E68}" type="slidenum">
              <a:rPr lang="en-US" altLang="ru-RU" smtClean="0">
                <a:latin typeface="Arial Black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ru-RU" smtClean="0">
              <a:latin typeface="Arial Black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50813" y="930275"/>
            <a:ext cx="8853487" cy="69850"/>
          </a:xfrm>
          <a:prstGeom prst="rect">
            <a:avLst/>
          </a:prstGeom>
          <a:gradFill>
            <a:gsLst>
              <a:gs pos="0">
                <a:srgbClr val="0070C0"/>
              </a:gs>
              <a:gs pos="75000">
                <a:srgbClr val="0996FF"/>
              </a:gs>
              <a:gs pos="25000">
                <a:srgbClr val="0996FF"/>
              </a:gs>
              <a:gs pos="50000">
                <a:srgbClr val="1199FF"/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4" name="Рисунок 33" descr="Герб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8" y="133350"/>
            <a:ext cx="619125" cy="736600"/>
          </a:xfrm>
          <a:prstGeom prst="rect">
            <a:avLst/>
          </a:prstGeom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"/>
          <p:cNvSpPr txBox="1">
            <a:spLocks noChangeArrowheads="1"/>
          </p:cNvSpPr>
          <p:nvPr/>
        </p:nvSpPr>
        <p:spPr bwMode="auto">
          <a:xfrm>
            <a:off x="871538" y="174625"/>
            <a:ext cx="813276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«Белая книга» </a:t>
            </a:r>
            <a:r>
              <a:rPr lang="ru-RU" sz="1800" b="1" kern="0" dirty="0" err="1">
                <a:latin typeface="Arial Black" pitchFamily="34" charset="0"/>
                <a:cs typeface="Arial" pitchFamily="34" charset="0"/>
              </a:rPr>
              <a:t>проконкурентных</a:t>
            </a: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 региональных </a:t>
            </a:r>
            <a:r>
              <a:rPr lang="ru-RU" sz="1800" b="1" kern="0" dirty="0" smtClean="0">
                <a:latin typeface="Arial Black" pitchFamily="34" charset="0"/>
                <a:cs typeface="Arial" pitchFamily="34" charset="0"/>
              </a:rPr>
              <a:t>практик</a:t>
            </a:r>
            <a:endParaRPr lang="en-US" sz="1800" b="1" kern="0" dirty="0" smtClean="0">
              <a:latin typeface="Arial Black" pitchFamily="34" charset="0"/>
              <a:cs typeface="Arial" pitchFamily="34" charset="0"/>
            </a:endParaRP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 smtClean="0">
                <a:latin typeface="Arial Black" pitchFamily="34" charset="0"/>
                <a:cs typeface="Arial" pitchFamily="34" charset="0"/>
              </a:rPr>
              <a:t>по </a:t>
            </a: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итогам 2017 года</a:t>
            </a:r>
          </a:p>
        </p:txBody>
      </p:sp>
      <p:pic>
        <p:nvPicPr>
          <p:cNvPr id="49161" name="Picture 9" descr="Picture4"/>
          <p:cNvPicPr>
            <a:picLocks noChangeAspect="1" noChangeArrowheads="1"/>
          </p:cNvPicPr>
          <p:nvPr/>
        </p:nvPicPr>
        <p:blipFill>
          <a:blip r:embed="rId3" cstate="print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65113" y="147638"/>
            <a:ext cx="6746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Рисунок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14977" r="2872" b="9721"/>
          <a:stretch>
            <a:fillRect/>
          </a:stretch>
        </p:blipFill>
        <p:spPr bwMode="auto">
          <a:xfrm>
            <a:off x="33338" y="3309938"/>
            <a:ext cx="4471987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3" name="Рисунок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14676" r="2327" b="9721"/>
          <a:stretch>
            <a:fillRect/>
          </a:stretch>
        </p:blipFill>
        <p:spPr bwMode="auto">
          <a:xfrm>
            <a:off x="4624388" y="3309938"/>
            <a:ext cx="4519612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3338" y="3319463"/>
            <a:ext cx="4471987" cy="3079750"/>
          </a:xfrm>
          <a:prstGeom prst="rect">
            <a:avLst/>
          </a:prstGeom>
          <a:noFill/>
          <a:ln w="158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Скругленный прямоугольник 8"/>
          <p:cNvSpPr/>
          <p:nvPr/>
        </p:nvSpPr>
        <p:spPr>
          <a:xfrm>
            <a:off x="33338" y="4598988"/>
            <a:ext cx="4471987" cy="976312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624388" y="3317875"/>
            <a:ext cx="4519612" cy="3081338"/>
          </a:xfrm>
          <a:prstGeom prst="rect">
            <a:avLst/>
          </a:prstGeom>
          <a:noFill/>
          <a:ln w="158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Скругленный прямоугольник 8"/>
          <p:cNvSpPr/>
          <p:nvPr/>
        </p:nvSpPr>
        <p:spPr>
          <a:xfrm>
            <a:off x="4602163" y="3346450"/>
            <a:ext cx="4541837" cy="1812925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</a:p>
        </p:txBody>
      </p:sp>
      <p:pic>
        <p:nvPicPr>
          <p:cNvPr id="19" name="Picture 9" descr="https://xn----gtbnalitiu5eta.xn--p1ai/wp-content/uploads/2017/04/fas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14638" y="1346200"/>
            <a:ext cx="3619500" cy="1536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6305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65000">
                <a:schemeClr val="bg1">
                  <a:lumMod val="9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50813" y="87313"/>
            <a:ext cx="8853487" cy="839787"/>
          </a:xfrm>
          <a:prstGeom prst="rect">
            <a:avLst/>
          </a:prstGeom>
          <a:gradFill flip="none" rotWithShape="1">
            <a:gsLst>
              <a:gs pos="35000">
                <a:schemeClr val="bg1">
                  <a:alpha val="95000"/>
                </a:schemeClr>
              </a:gs>
              <a:gs pos="100000">
                <a:schemeClr val="bg2">
                  <a:lumMod val="90000"/>
                </a:schemeClr>
              </a:gs>
              <a:gs pos="0">
                <a:schemeClr val="bg2">
                  <a:lumMod val="90000"/>
                </a:schemeClr>
              </a:gs>
              <a:gs pos="65000">
                <a:schemeClr val="bg1">
                  <a:alpha val="9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0813" y="930275"/>
            <a:ext cx="8853487" cy="5675313"/>
          </a:xfrm>
          <a:prstGeom prst="rect">
            <a:avLst/>
          </a:prstGeom>
          <a:gradFill flip="none" rotWithShape="1">
            <a:gsLst>
              <a:gs pos="100000">
                <a:srgbClr val="BFD0EB"/>
              </a:gs>
              <a:gs pos="0">
                <a:srgbClr val="BFD0EB"/>
              </a:gs>
              <a:gs pos="65000">
                <a:schemeClr val="bg1"/>
              </a:gs>
              <a:gs pos="35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0181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72E5918-600D-44FC-BD22-D562D223D3F1}" type="slidenum">
              <a:rPr lang="en-US" altLang="ru-RU" smtClean="0">
                <a:latin typeface="Arial Black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ru-RU" smtClean="0">
              <a:latin typeface="Arial Black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50813" y="930275"/>
            <a:ext cx="8853487" cy="69850"/>
          </a:xfrm>
          <a:prstGeom prst="rect">
            <a:avLst/>
          </a:prstGeom>
          <a:gradFill>
            <a:gsLst>
              <a:gs pos="0">
                <a:srgbClr val="0070C0"/>
              </a:gs>
              <a:gs pos="75000">
                <a:srgbClr val="0996FF"/>
              </a:gs>
              <a:gs pos="25000">
                <a:srgbClr val="0996FF"/>
              </a:gs>
              <a:gs pos="50000">
                <a:srgbClr val="1199FF"/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4" name="Рисунок 33" descr="Герб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8" y="133350"/>
            <a:ext cx="619125" cy="736600"/>
          </a:xfrm>
          <a:prstGeom prst="rect">
            <a:avLst/>
          </a:prstGeom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"/>
          <p:cNvSpPr txBox="1">
            <a:spLocks noChangeArrowheads="1"/>
          </p:cNvSpPr>
          <p:nvPr/>
        </p:nvSpPr>
        <p:spPr bwMode="auto">
          <a:xfrm>
            <a:off x="871538" y="87313"/>
            <a:ext cx="81327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Структура </a:t>
            </a:r>
            <a:r>
              <a:rPr lang="ru-RU" sz="1800" b="1" kern="0" dirty="0" smtClean="0">
                <a:latin typeface="Arial Black" pitchFamily="34" charset="0"/>
                <a:cs typeface="Arial" pitchFamily="34" charset="0"/>
              </a:rPr>
              <a:t>доклада «</a:t>
            </a: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О состоянии и развитии </a:t>
            </a:r>
            <a:endParaRPr lang="ru-RU" sz="1800" b="1" kern="0" dirty="0" smtClean="0">
              <a:latin typeface="Arial Black" pitchFamily="34" charset="0"/>
              <a:cs typeface="Arial" pitchFamily="34" charset="0"/>
            </a:endParaRP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 smtClean="0">
                <a:latin typeface="Arial Black" pitchFamily="34" charset="0"/>
                <a:cs typeface="Arial" pitchFamily="34" charset="0"/>
              </a:rPr>
              <a:t>конкурентной </a:t>
            </a: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среды на рынках товаров </a:t>
            </a:r>
            <a:r>
              <a:rPr lang="ru-RU" sz="1800" b="1" kern="0" dirty="0" smtClean="0">
                <a:latin typeface="Arial Black" pitchFamily="34" charset="0"/>
                <a:cs typeface="Arial" pitchFamily="34" charset="0"/>
              </a:rPr>
              <a:t>работ и </a:t>
            </a: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услуг Белгородской области» по итогам </a:t>
            </a:r>
            <a:r>
              <a:rPr lang="ru-RU" sz="1800" b="1" kern="0" dirty="0" smtClean="0">
                <a:latin typeface="Arial Black" pitchFamily="34" charset="0"/>
                <a:cs typeface="Arial" pitchFamily="34" charset="0"/>
              </a:rPr>
              <a:t>2018 </a:t>
            </a: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года</a:t>
            </a:r>
          </a:p>
        </p:txBody>
      </p:sp>
      <p:pic>
        <p:nvPicPr>
          <p:cNvPr id="50185" name="Picture 9" descr="Picture4"/>
          <p:cNvPicPr>
            <a:picLocks noChangeAspect="1" noChangeArrowheads="1"/>
          </p:cNvPicPr>
          <p:nvPr/>
        </p:nvPicPr>
        <p:blipFill>
          <a:blip r:embed="rId3" cstate="print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65113" y="147638"/>
            <a:ext cx="6746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6" name="Rectangle 17"/>
          <p:cNvSpPr>
            <a:spLocks noChangeArrowheads="1"/>
          </p:cNvSpPr>
          <p:nvPr/>
        </p:nvSpPr>
        <p:spPr bwMode="auto">
          <a:xfrm>
            <a:off x="150813" y="1009650"/>
            <a:ext cx="8853487" cy="526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indent="450850">
              <a:spcAft>
                <a:spcPts val="600"/>
              </a:spcAft>
              <a:tabLst>
                <a:tab pos="6115050" algn="r"/>
              </a:tabLst>
            </a:pPr>
            <a:r>
              <a:rPr lang="ru-RU" altLang="ru-RU" sz="1300" b="1">
                <a:solidFill>
                  <a:srgbClr val="2F5597"/>
                </a:solidFill>
                <a:latin typeface="Arial" charset="0"/>
                <a:cs typeface="Times New Roman" pitchFamily="18" charset="0"/>
              </a:rPr>
              <a:t>ВВЕДЕНИЕ</a:t>
            </a:r>
            <a:endParaRPr lang="ru-RU" altLang="ru-RU" sz="600">
              <a:solidFill>
                <a:srgbClr val="2F5597"/>
              </a:solidFill>
              <a:latin typeface="Arial" charset="0"/>
            </a:endParaRPr>
          </a:p>
          <a:p>
            <a:pPr indent="450850" algn="just">
              <a:spcAft>
                <a:spcPts val="600"/>
              </a:spcAft>
              <a:tabLst>
                <a:tab pos="6115050" algn="r"/>
              </a:tabLst>
            </a:pPr>
            <a:r>
              <a:rPr lang="ru-RU" altLang="ru-RU" sz="1300" b="1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РАЗДЕЛ</a:t>
            </a:r>
            <a:r>
              <a:rPr lang="en-US" altLang="ru-RU" sz="1300" b="1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 I</a:t>
            </a:r>
            <a:r>
              <a:rPr lang="ru-RU" altLang="ru-RU" sz="1300" b="1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.</a:t>
            </a:r>
            <a:r>
              <a:rPr lang="en-US" altLang="ru-RU" sz="1300" b="1">
                <a:solidFill>
                  <a:srgbClr val="2F5597"/>
                </a:solidFill>
                <a:latin typeface="Arial" charset="0"/>
                <a:cs typeface="Times New Roman" pitchFamily="18" charset="0"/>
              </a:rPr>
              <a:t> </a:t>
            </a:r>
            <a:r>
              <a:rPr lang="ru-RU" altLang="ru-RU" sz="1300" b="1">
                <a:solidFill>
                  <a:srgbClr val="2F5597"/>
                </a:solidFill>
                <a:latin typeface="Arial" charset="0"/>
                <a:cs typeface="Times New Roman" pitchFamily="18" charset="0"/>
              </a:rPr>
              <a:t>РЕШЕНИЕ ВЫСШЕГО ДОЛЖНОСТНОГО ЛИЦА СУБЪЕКТА РОССИЙСКОЙ ФЕДЕРАЦИИ О ВНЕДРЕНИИ СТАНДАРТА РАЗВИТИЯ КОНКУРЕНЦИИ В СУБЪЕКТАХ РОССИЙСКОЙ ФЕДЕРАЦИИ</a:t>
            </a:r>
            <a:endParaRPr lang="ru-RU" altLang="ru-RU" sz="600">
              <a:solidFill>
                <a:srgbClr val="2F5597"/>
              </a:solidFill>
              <a:latin typeface="Arial" charset="0"/>
            </a:endParaRPr>
          </a:p>
          <a:p>
            <a:pPr indent="450850" algn="just">
              <a:spcAft>
                <a:spcPts val="600"/>
              </a:spcAft>
              <a:tabLst>
                <a:tab pos="6115050" algn="r"/>
              </a:tabLst>
            </a:pPr>
            <a:r>
              <a:rPr lang="ru-RU" altLang="ru-RU" sz="1300" b="1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РАЗДЕЛ</a:t>
            </a:r>
            <a:r>
              <a:rPr lang="en-US" altLang="ru-RU" sz="1300" b="1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 II</a:t>
            </a:r>
            <a:r>
              <a:rPr lang="ru-RU" altLang="ru-RU" sz="1300" b="1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.</a:t>
            </a:r>
            <a:r>
              <a:rPr lang="en-US" altLang="ru-RU" sz="1300" b="1">
                <a:solidFill>
                  <a:srgbClr val="2F5597"/>
                </a:solidFill>
                <a:latin typeface="Arial" charset="0"/>
                <a:cs typeface="Times New Roman" pitchFamily="18" charset="0"/>
              </a:rPr>
              <a:t> </a:t>
            </a:r>
            <a:r>
              <a:rPr lang="ru-RU" altLang="ru-RU" sz="1300" b="1">
                <a:solidFill>
                  <a:srgbClr val="2F5597"/>
                </a:solidFill>
                <a:latin typeface="Arial" charset="0"/>
                <a:cs typeface="Times New Roman" pitchFamily="18" charset="0"/>
              </a:rPr>
              <a:t>ДОКЛАД О СОСТОЯНИИ И РАЗВИТИИ КОНКУРЕНТНОЙ СРЕДЫ НА РЫНКАХ ТОВАРОВ, РАБОТ И УСЛУГ ОБЛАСТИ</a:t>
            </a:r>
            <a:endParaRPr lang="ru-RU" altLang="ru-RU" sz="600">
              <a:solidFill>
                <a:srgbClr val="2F5597"/>
              </a:solidFill>
              <a:latin typeface="Arial" charset="0"/>
            </a:endParaRPr>
          </a:p>
          <a:p>
            <a:pPr indent="450850" algn="just">
              <a:spcAft>
                <a:spcPts val="600"/>
              </a:spcAft>
              <a:tabLst>
                <a:tab pos="6115050" algn="r"/>
              </a:tabLst>
            </a:pPr>
            <a:r>
              <a:rPr lang="ru-RU" altLang="ru-RU" sz="1300" b="1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РАЗДЕЛ </a:t>
            </a:r>
            <a:r>
              <a:rPr lang="en-US" altLang="ru-RU" sz="1300" b="1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III</a:t>
            </a:r>
            <a:r>
              <a:rPr lang="ru-RU" altLang="ru-RU" sz="1300" b="1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.</a:t>
            </a:r>
            <a:r>
              <a:rPr lang="en-US" altLang="ru-RU" sz="1300" b="1">
                <a:solidFill>
                  <a:srgbClr val="2F5597"/>
                </a:solidFill>
                <a:latin typeface="Arial" charset="0"/>
                <a:cs typeface="Times New Roman" pitchFamily="18" charset="0"/>
              </a:rPr>
              <a:t> </a:t>
            </a:r>
            <a:r>
              <a:rPr lang="ru-RU" altLang="ru-RU" sz="1300" b="1">
                <a:solidFill>
                  <a:srgbClr val="2F5597"/>
                </a:solidFill>
                <a:latin typeface="Arial" charset="0"/>
                <a:cs typeface="Times New Roman" pitchFamily="18" charset="0"/>
              </a:rPr>
              <a:t>СВЕДЕНИЯ О РЕАЛИЗАЦИИ СОСТАВЛЯЮЩИХ СТАНДАРТА РАЗВИТИЯ КОНКУРЕНЦИИ В ОБЛАСТИ</a:t>
            </a:r>
            <a:endParaRPr lang="ru-RU" altLang="ru-RU" sz="600">
              <a:solidFill>
                <a:srgbClr val="2F5597"/>
              </a:solidFill>
              <a:latin typeface="Arial" charset="0"/>
            </a:endParaRPr>
          </a:p>
          <a:p>
            <a:pPr indent="450850" algn="just">
              <a:spcAft>
                <a:spcPts val="600"/>
              </a:spcAft>
              <a:tabLst>
                <a:tab pos="6115050" algn="r"/>
              </a:tabLst>
            </a:pPr>
            <a:r>
              <a:rPr lang="ru-RU" altLang="ru-RU" sz="1300" b="1" i="1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3.1.</a:t>
            </a:r>
            <a:r>
              <a:rPr lang="en-US" altLang="ru-RU" sz="1300" b="1" i="1">
                <a:latin typeface="Arial" charset="0"/>
                <a:cs typeface="Times New Roman" pitchFamily="18" charset="0"/>
              </a:rPr>
              <a:t> </a:t>
            </a:r>
            <a:r>
              <a:rPr lang="ru-RU" altLang="ru-RU" sz="1300" b="1" i="1">
                <a:latin typeface="Arial" charset="0"/>
                <a:cs typeface="Times New Roman" pitchFamily="18" charset="0"/>
              </a:rPr>
              <a:t>Сведения о заключенных соглашениях (меморандумах) по внедрению Стандарта между органами исполнительной власти и органами местного самоуправления области</a:t>
            </a:r>
            <a:endParaRPr lang="ru-RU" altLang="ru-RU" sz="600" b="1" i="1">
              <a:latin typeface="Arial" charset="0"/>
            </a:endParaRPr>
          </a:p>
          <a:p>
            <a:pPr indent="450850" algn="just">
              <a:spcAft>
                <a:spcPts val="600"/>
              </a:spcAft>
              <a:tabLst>
                <a:tab pos="6115050" algn="r"/>
              </a:tabLst>
            </a:pPr>
            <a:r>
              <a:rPr lang="ru-RU" altLang="ru-RU" sz="1300">
                <a:solidFill>
                  <a:srgbClr val="C00000"/>
                </a:solidFill>
                <a:latin typeface="Arial" charset="0"/>
              </a:rPr>
              <a:t>3.1.1.</a:t>
            </a:r>
            <a:r>
              <a:rPr lang="en-US" altLang="ru-RU" sz="1300">
                <a:latin typeface="Arial" charset="0"/>
              </a:rPr>
              <a:t> </a:t>
            </a:r>
            <a:r>
              <a:rPr lang="ru-RU" altLang="ru-RU" sz="1300">
                <a:latin typeface="Arial" charset="0"/>
              </a:rPr>
              <a:t>Информация о деятельности органов местного самоуправления муниципальных районов и городских округов по развитию конкуренции</a:t>
            </a:r>
            <a:endParaRPr lang="ru-RU" altLang="ru-RU" sz="600">
              <a:latin typeface="Arial" charset="0"/>
            </a:endParaRPr>
          </a:p>
          <a:p>
            <a:pPr indent="450850" algn="just">
              <a:spcAft>
                <a:spcPts val="600"/>
              </a:spcAft>
              <a:tabLst>
                <a:tab pos="6115050" algn="r"/>
              </a:tabLst>
            </a:pPr>
            <a:r>
              <a:rPr lang="ru-RU" altLang="ru-RU" sz="1300">
                <a:solidFill>
                  <a:srgbClr val="C00000"/>
                </a:solidFill>
                <a:latin typeface="Arial" charset="0"/>
              </a:rPr>
              <a:t>3.1.2.</a:t>
            </a:r>
            <a:r>
              <a:rPr lang="en-US" altLang="ru-RU" sz="1300">
                <a:latin typeface="Arial" charset="0"/>
              </a:rPr>
              <a:t> </a:t>
            </a:r>
            <a:r>
              <a:rPr lang="ru-RU" altLang="ru-RU" sz="1300">
                <a:latin typeface="Arial" charset="0"/>
              </a:rPr>
              <a:t>Проект «Внедрение в муниципальных районах и городских округах Белгородской области Стандарта развития конкуренции»</a:t>
            </a:r>
            <a:endParaRPr lang="ru-RU" altLang="ru-RU" sz="600">
              <a:latin typeface="Arial" charset="0"/>
            </a:endParaRPr>
          </a:p>
          <a:p>
            <a:pPr indent="450850" algn="just">
              <a:spcAft>
                <a:spcPts val="600"/>
              </a:spcAft>
              <a:tabLst>
                <a:tab pos="6115050" algn="r"/>
              </a:tabLst>
            </a:pPr>
            <a:r>
              <a:rPr lang="ru-RU" altLang="ru-RU" sz="1300" b="1" i="1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3.2.</a:t>
            </a:r>
            <a:r>
              <a:rPr lang="en-US" altLang="ru-RU" sz="1300" b="1" i="1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 </a:t>
            </a:r>
            <a:r>
              <a:rPr lang="ru-RU" altLang="ru-RU" sz="1300" b="1" i="1">
                <a:latin typeface="Arial" charset="0"/>
                <a:cs typeface="Times New Roman" pitchFamily="18" charset="0"/>
              </a:rPr>
              <a:t>Определение органа исполнительной власти области, уполномоченного содействовать развитию конкуренции в области в соответствии со Стандартом</a:t>
            </a:r>
            <a:endParaRPr lang="ru-RU" altLang="ru-RU" sz="600" b="1" i="1">
              <a:latin typeface="Arial" charset="0"/>
            </a:endParaRPr>
          </a:p>
          <a:p>
            <a:pPr indent="450850" algn="just">
              <a:spcAft>
                <a:spcPts val="600"/>
              </a:spcAft>
              <a:tabLst>
                <a:tab pos="6115050" algn="r"/>
              </a:tabLst>
            </a:pPr>
            <a:r>
              <a:rPr lang="ru-RU" altLang="ru-RU" sz="1300">
                <a:solidFill>
                  <a:srgbClr val="C00000"/>
                </a:solidFill>
                <a:latin typeface="Arial" charset="0"/>
              </a:rPr>
              <a:t>3.2.1.</a:t>
            </a:r>
            <a:r>
              <a:rPr lang="ru-RU" altLang="ru-RU" sz="1300">
                <a:latin typeface="Arial" charset="0"/>
              </a:rPr>
              <a:t> Сведения о проведенных в 2016 году обучающих мероприятий и тренингов для органов местного самоуправления по вопросам содействия развитию конкуренции</a:t>
            </a:r>
            <a:endParaRPr lang="ru-RU" altLang="ru-RU" sz="600">
              <a:latin typeface="Arial" charset="0"/>
            </a:endParaRPr>
          </a:p>
          <a:p>
            <a:pPr indent="450850" algn="just">
              <a:spcAft>
                <a:spcPts val="600"/>
              </a:spcAft>
              <a:tabLst>
                <a:tab pos="6115050" algn="r"/>
              </a:tabLst>
            </a:pPr>
            <a:r>
              <a:rPr lang="ru-RU" altLang="ru-RU" sz="1300">
                <a:solidFill>
                  <a:srgbClr val="C00000"/>
                </a:solidFill>
                <a:latin typeface="Arial" charset="0"/>
              </a:rPr>
              <a:t>3.2.2.</a:t>
            </a:r>
            <a:r>
              <a:rPr lang="en-US" altLang="ru-RU" sz="1300">
                <a:latin typeface="Arial" charset="0"/>
              </a:rPr>
              <a:t> </a:t>
            </a:r>
            <a:r>
              <a:rPr lang="ru-RU" altLang="ru-RU" sz="1300">
                <a:latin typeface="Arial" charset="0"/>
              </a:rPr>
              <a:t>Формирование рейтинга муниципальных образований по содействию развитию конкуренции и обеспечению условий для формирования благоприятного инвестиционного климата, предусматривающего систему поощрений</a:t>
            </a:r>
            <a:endParaRPr lang="ru-RU" altLang="ru-RU" sz="600">
              <a:latin typeface="Arial" charset="0"/>
            </a:endParaRPr>
          </a:p>
          <a:p>
            <a:pPr indent="450850" algn="just">
              <a:spcAft>
                <a:spcPts val="600"/>
              </a:spcAft>
              <a:tabLst>
                <a:tab pos="6115050" algn="r"/>
              </a:tabLst>
            </a:pPr>
            <a:r>
              <a:rPr lang="ru-RU" altLang="ru-RU" sz="1300">
                <a:solidFill>
                  <a:srgbClr val="C00000"/>
                </a:solidFill>
                <a:latin typeface="Arial" charset="0"/>
              </a:rPr>
              <a:t>3.2.3.</a:t>
            </a:r>
            <a:r>
              <a:rPr lang="en-US" altLang="ru-RU" sz="1300">
                <a:latin typeface="Arial" charset="0"/>
              </a:rPr>
              <a:t> </a:t>
            </a:r>
            <a:r>
              <a:rPr lang="ru-RU" altLang="ru-RU" sz="1300">
                <a:latin typeface="Arial" charset="0"/>
              </a:rPr>
              <a:t>Формирование коллегиального координационного или совещательного органа при высшем должностном лице субъекта Российской Федерации по вопросам содействия развитию конкуренции</a:t>
            </a:r>
            <a:endParaRPr lang="ru-RU" altLang="ru-RU" sz="6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6305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65000">
                <a:schemeClr val="bg1">
                  <a:lumMod val="9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50813" y="87313"/>
            <a:ext cx="8853487" cy="839787"/>
          </a:xfrm>
          <a:prstGeom prst="rect">
            <a:avLst/>
          </a:prstGeom>
          <a:gradFill flip="none" rotWithShape="1">
            <a:gsLst>
              <a:gs pos="35000">
                <a:schemeClr val="bg1">
                  <a:alpha val="95000"/>
                </a:schemeClr>
              </a:gs>
              <a:gs pos="100000">
                <a:schemeClr val="bg2">
                  <a:lumMod val="90000"/>
                </a:schemeClr>
              </a:gs>
              <a:gs pos="0">
                <a:schemeClr val="bg2">
                  <a:lumMod val="90000"/>
                </a:schemeClr>
              </a:gs>
              <a:gs pos="65000">
                <a:schemeClr val="bg1">
                  <a:alpha val="9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0813" y="930275"/>
            <a:ext cx="8853487" cy="5675313"/>
          </a:xfrm>
          <a:prstGeom prst="rect">
            <a:avLst/>
          </a:prstGeom>
          <a:gradFill flip="none" rotWithShape="1">
            <a:gsLst>
              <a:gs pos="100000">
                <a:srgbClr val="BFD0EB"/>
              </a:gs>
              <a:gs pos="0">
                <a:srgbClr val="BFD0EB"/>
              </a:gs>
              <a:gs pos="65000">
                <a:schemeClr val="bg1"/>
              </a:gs>
              <a:gs pos="35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1205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1843AE6-674A-4EE4-A1EE-2D3948329DE0}" type="slidenum">
              <a:rPr lang="en-US" altLang="ru-RU" smtClean="0">
                <a:latin typeface="Arial Black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ru-RU" smtClean="0">
              <a:latin typeface="Arial Black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50813" y="930275"/>
            <a:ext cx="8853487" cy="69850"/>
          </a:xfrm>
          <a:prstGeom prst="rect">
            <a:avLst/>
          </a:prstGeom>
          <a:gradFill>
            <a:gsLst>
              <a:gs pos="0">
                <a:srgbClr val="0070C0"/>
              </a:gs>
              <a:gs pos="75000">
                <a:srgbClr val="0996FF"/>
              </a:gs>
              <a:gs pos="25000">
                <a:srgbClr val="0996FF"/>
              </a:gs>
              <a:gs pos="50000">
                <a:srgbClr val="1199FF"/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4" name="Рисунок 33" descr="Герб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8" y="133350"/>
            <a:ext cx="619125" cy="736600"/>
          </a:xfrm>
          <a:prstGeom prst="rect">
            <a:avLst/>
          </a:prstGeom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"/>
          <p:cNvSpPr txBox="1">
            <a:spLocks noChangeArrowheads="1"/>
          </p:cNvSpPr>
          <p:nvPr/>
        </p:nvSpPr>
        <p:spPr bwMode="auto">
          <a:xfrm>
            <a:off x="871538" y="87313"/>
            <a:ext cx="8132762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Структура доклада «О состоянии и развитии 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>
                <a:latin typeface="Arial Black" pitchFamily="34" charset="0"/>
                <a:cs typeface="Arial" pitchFamily="34" charset="0"/>
              </a:rPr>
              <a:t>конкурентной среды на рынках товаров работ и услуг Белгородской области» по итогам 2018 года</a:t>
            </a:r>
          </a:p>
        </p:txBody>
      </p:sp>
      <p:pic>
        <p:nvPicPr>
          <p:cNvPr id="51209" name="Picture 9" descr="Picture4"/>
          <p:cNvPicPr>
            <a:picLocks noChangeAspect="1" noChangeArrowheads="1"/>
          </p:cNvPicPr>
          <p:nvPr/>
        </p:nvPicPr>
        <p:blipFill>
          <a:blip r:embed="rId3" cstate="print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65113" y="147638"/>
            <a:ext cx="6746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0" name="Rectangle 17"/>
          <p:cNvSpPr>
            <a:spLocks noChangeArrowheads="1"/>
          </p:cNvSpPr>
          <p:nvPr/>
        </p:nvSpPr>
        <p:spPr bwMode="auto">
          <a:xfrm>
            <a:off x="150813" y="981075"/>
            <a:ext cx="8853487" cy="566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indent="450850" algn="just">
              <a:spcAft>
                <a:spcPts val="600"/>
              </a:spcAft>
              <a:tabLst>
                <a:tab pos="6115050" algn="r"/>
              </a:tabLst>
            </a:pPr>
            <a:r>
              <a:rPr lang="ru-RU" altLang="ru-RU" sz="1300" b="1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3.3.</a:t>
            </a:r>
            <a:r>
              <a:rPr lang="en-US" altLang="ru-RU" sz="1300" b="1">
                <a:latin typeface="Arial" charset="0"/>
                <a:cs typeface="Times New Roman" pitchFamily="18" charset="0"/>
              </a:rPr>
              <a:t> </a:t>
            </a:r>
            <a:r>
              <a:rPr lang="ru-RU" altLang="ru-RU" sz="1300" b="1">
                <a:latin typeface="Arial" charset="0"/>
                <a:cs typeface="Times New Roman" pitchFamily="18" charset="0"/>
              </a:rPr>
              <a:t>Проведение ежегодного мониторинга состояния и развития конкурентной среды на рынках товаров, работ и услуг области</a:t>
            </a:r>
            <a:endParaRPr lang="ru-RU" altLang="ru-RU" sz="600" b="1">
              <a:latin typeface="Arial" charset="0"/>
            </a:endParaRPr>
          </a:p>
          <a:p>
            <a:pPr indent="450850" algn="just">
              <a:spcAft>
                <a:spcPts val="600"/>
              </a:spcAft>
              <a:tabLst>
                <a:tab pos="6115050" algn="r"/>
              </a:tabLst>
            </a:pPr>
            <a:r>
              <a:rPr lang="ru-RU" altLang="ru-RU" sz="1300">
                <a:solidFill>
                  <a:srgbClr val="C00000"/>
                </a:solidFill>
                <a:latin typeface="Arial" charset="0"/>
              </a:rPr>
              <a:t>3.3.1.</a:t>
            </a:r>
            <a:r>
              <a:rPr lang="en-US" altLang="ru-RU" sz="1300">
                <a:latin typeface="Arial" charset="0"/>
              </a:rPr>
              <a:t> </a:t>
            </a:r>
            <a:r>
              <a:rPr lang="ru-RU" altLang="ru-RU" sz="1300">
                <a:latin typeface="Arial" charset="0"/>
              </a:rPr>
              <a:t>Результаты проведенного ежегодного мониторинга наличия (отсутствия) административных барьеров и оценки состояния конкурентной среды субъектами предпринимательской деятельности</a:t>
            </a:r>
            <a:endParaRPr lang="ru-RU" altLang="ru-RU" sz="600">
              <a:latin typeface="Arial" charset="0"/>
            </a:endParaRPr>
          </a:p>
          <a:p>
            <a:pPr indent="450850" algn="just">
              <a:spcAft>
                <a:spcPts val="600"/>
              </a:spcAft>
              <a:tabLst>
                <a:tab pos="6115050" algn="r"/>
              </a:tabLst>
            </a:pPr>
            <a:r>
              <a:rPr lang="ru-RU" altLang="ru-RU" sz="1300">
                <a:solidFill>
                  <a:srgbClr val="C00000"/>
                </a:solidFill>
                <a:latin typeface="Arial" charset="0"/>
              </a:rPr>
              <a:t>3.3.2.</a:t>
            </a:r>
            <a:r>
              <a:rPr lang="en-US" altLang="ru-RU" sz="1300">
                <a:latin typeface="Arial" charset="0"/>
              </a:rPr>
              <a:t> </a:t>
            </a:r>
            <a:r>
              <a:rPr lang="ru-RU" altLang="ru-RU" sz="1300">
                <a:latin typeface="Arial" charset="0"/>
              </a:rPr>
              <a:t>Результаты проведенного ежегодного мониторинга удовлетворенности потребителей качеством товаров, работ и услуг на товарных рынках области и состоянием ценовой конкуренции</a:t>
            </a:r>
            <a:endParaRPr lang="ru-RU" altLang="ru-RU" sz="600">
              <a:latin typeface="Arial" charset="0"/>
            </a:endParaRPr>
          </a:p>
          <a:p>
            <a:pPr indent="450850" algn="just">
              <a:spcAft>
                <a:spcPts val="600"/>
              </a:spcAft>
              <a:tabLst>
                <a:tab pos="6115050" algn="r"/>
              </a:tabLst>
            </a:pPr>
            <a:r>
              <a:rPr lang="ru-RU" altLang="ru-RU" sz="1300">
                <a:solidFill>
                  <a:srgbClr val="C00000"/>
                </a:solidFill>
                <a:latin typeface="Arial" charset="0"/>
              </a:rPr>
              <a:t>3.3.3.</a:t>
            </a:r>
            <a:r>
              <a:rPr lang="en-US" altLang="ru-RU" sz="1300">
                <a:latin typeface="Arial" charset="0"/>
              </a:rPr>
              <a:t> </a:t>
            </a:r>
            <a:r>
              <a:rPr lang="ru-RU" altLang="ru-RU" sz="1300">
                <a:latin typeface="Arial" charset="0"/>
              </a:rPr>
              <a:t>Результаты проведенного ежегодного мониторинга удовлетворенности субъектов предпринимательской деятельности и потребителей товаров, работ и услуг качеством официальной информации о состоянии конкурентной среды на рынках товаров, работ и услуг области и деятельности по содействию развитию конкуренции области, размещаемой Уполномоченным органом и муниципальными образованиями</a:t>
            </a:r>
            <a:endParaRPr lang="ru-RU" altLang="ru-RU" sz="600">
              <a:latin typeface="Arial" charset="0"/>
            </a:endParaRPr>
          </a:p>
          <a:p>
            <a:pPr indent="450850" algn="just">
              <a:spcAft>
                <a:spcPts val="600"/>
              </a:spcAft>
              <a:tabLst>
                <a:tab pos="6115050" algn="r"/>
              </a:tabLst>
            </a:pPr>
            <a:r>
              <a:rPr lang="ru-RU" altLang="ru-RU" sz="1300">
                <a:solidFill>
                  <a:srgbClr val="C00000"/>
                </a:solidFill>
                <a:latin typeface="Arial" charset="0"/>
              </a:rPr>
              <a:t>3.3.4.</a:t>
            </a:r>
            <a:r>
              <a:rPr lang="en-US" altLang="ru-RU" sz="1300">
                <a:latin typeface="Arial" charset="0"/>
              </a:rPr>
              <a:t> </a:t>
            </a:r>
            <a:r>
              <a:rPr lang="ru-RU" altLang="ru-RU" sz="1300">
                <a:latin typeface="Arial" charset="0"/>
              </a:rPr>
              <a:t>Результаты проведенного ежегодного мониторинга деятельности субъектов естественных монополий на территории области</a:t>
            </a:r>
            <a:endParaRPr lang="ru-RU" altLang="ru-RU" sz="600">
              <a:latin typeface="Arial" charset="0"/>
            </a:endParaRPr>
          </a:p>
          <a:p>
            <a:pPr indent="450850" algn="just">
              <a:spcAft>
                <a:spcPts val="600"/>
              </a:spcAft>
              <a:tabLst>
                <a:tab pos="6115050" algn="r"/>
              </a:tabLst>
            </a:pPr>
            <a:r>
              <a:rPr lang="ru-RU" altLang="ru-RU" sz="1300">
                <a:solidFill>
                  <a:srgbClr val="C00000"/>
                </a:solidFill>
                <a:latin typeface="Arial" charset="0"/>
              </a:rPr>
              <a:t>3.3.5.</a:t>
            </a:r>
            <a:r>
              <a:rPr lang="en-US" altLang="ru-RU" sz="1300">
                <a:latin typeface="Arial" charset="0"/>
              </a:rPr>
              <a:t> </a:t>
            </a:r>
            <a:r>
              <a:rPr lang="ru-RU" altLang="ru-RU" sz="1300">
                <a:latin typeface="Arial" charset="0"/>
              </a:rPr>
              <a:t>Результаты проведенного ежегодного мониторинга деятельности хозяйствующих субъектов, доля участия области или муниципального образования в которых составляет 50 и более процентов</a:t>
            </a:r>
            <a:endParaRPr lang="ru-RU" altLang="ru-RU" sz="600">
              <a:latin typeface="Arial" charset="0"/>
            </a:endParaRPr>
          </a:p>
          <a:p>
            <a:pPr indent="450850" algn="just">
              <a:spcAft>
                <a:spcPts val="600"/>
              </a:spcAft>
              <a:tabLst>
                <a:tab pos="6115050" algn="r"/>
              </a:tabLst>
            </a:pPr>
            <a:r>
              <a:rPr lang="ru-RU" altLang="ru-RU" sz="1300">
                <a:solidFill>
                  <a:srgbClr val="C00000"/>
                </a:solidFill>
                <a:latin typeface="Arial" charset="0"/>
              </a:rPr>
              <a:t>3.3.6.</a:t>
            </a:r>
            <a:r>
              <a:rPr lang="en-US" altLang="ru-RU" sz="1300">
                <a:latin typeface="Arial" charset="0"/>
              </a:rPr>
              <a:t> </a:t>
            </a:r>
            <a:r>
              <a:rPr lang="ru-RU" altLang="ru-RU" sz="1300">
                <a:latin typeface="Arial" charset="0"/>
              </a:rPr>
              <a:t>Показатели состояния конкуренции в регионе по данным Территориального органа Федеральной службы государственной статистики по</a:t>
            </a:r>
            <a:r>
              <a:rPr lang="en-US" altLang="ru-RU" sz="1300">
                <a:latin typeface="Arial" charset="0"/>
              </a:rPr>
              <a:t> </a:t>
            </a:r>
            <a:r>
              <a:rPr lang="ru-RU" altLang="ru-RU" sz="1300">
                <a:latin typeface="Arial" charset="0"/>
              </a:rPr>
              <a:t>Белгородской области</a:t>
            </a:r>
            <a:endParaRPr lang="ru-RU" altLang="ru-RU" sz="600">
              <a:latin typeface="Arial" charset="0"/>
            </a:endParaRPr>
          </a:p>
          <a:p>
            <a:pPr indent="450850" algn="just">
              <a:spcAft>
                <a:spcPts val="600"/>
              </a:spcAft>
              <a:tabLst>
                <a:tab pos="6115050" algn="r"/>
              </a:tabLst>
            </a:pPr>
            <a:r>
              <a:rPr lang="ru-RU" altLang="ru-RU" sz="1300">
                <a:solidFill>
                  <a:srgbClr val="C00000"/>
                </a:solidFill>
                <a:latin typeface="Arial" charset="0"/>
              </a:rPr>
              <a:t>3.3.7.</a:t>
            </a:r>
            <a:r>
              <a:rPr lang="en-US" altLang="ru-RU" sz="1300">
                <a:latin typeface="Arial" charset="0"/>
              </a:rPr>
              <a:t> </a:t>
            </a:r>
            <a:r>
              <a:rPr lang="ru-RU" altLang="ru-RU" sz="1300">
                <a:latin typeface="Arial" charset="0"/>
              </a:rPr>
              <a:t>Оценка о состоянии конкурентной среды региона федеральными органами исполнительной власти области</a:t>
            </a:r>
            <a:endParaRPr lang="ru-RU" altLang="ru-RU" sz="600">
              <a:latin typeface="Arial" charset="0"/>
            </a:endParaRPr>
          </a:p>
          <a:p>
            <a:pPr indent="450850" algn="just">
              <a:spcAft>
                <a:spcPts val="600"/>
              </a:spcAft>
              <a:tabLst>
                <a:tab pos="6115050" algn="r"/>
              </a:tabLst>
            </a:pPr>
            <a:r>
              <a:rPr lang="ru-RU" altLang="ru-RU" sz="1300">
                <a:solidFill>
                  <a:srgbClr val="C00000"/>
                </a:solidFill>
                <a:latin typeface="Arial" charset="0"/>
              </a:rPr>
              <a:t>3.3.8.</a:t>
            </a:r>
            <a:r>
              <a:rPr lang="en-US" altLang="ru-RU" sz="1300">
                <a:latin typeface="Arial" charset="0"/>
              </a:rPr>
              <a:t> </a:t>
            </a:r>
            <a:r>
              <a:rPr lang="ru-RU" altLang="ru-RU" sz="1300">
                <a:latin typeface="Arial" charset="0"/>
              </a:rPr>
              <a:t>Оценка состояния развития конкуренции области по данным общественных организаций</a:t>
            </a:r>
            <a:endParaRPr lang="ru-RU" altLang="ru-RU" sz="600">
              <a:latin typeface="Arial" charset="0"/>
            </a:endParaRPr>
          </a:p>
          <a:p>
            <a:pPr indent="450850" algn="just">
              <a:spcAft>
                <a:spcPts val="600"/>
              </a:spcAft>
              <a:tabLst>
                <a:tab pos="6115050" algn="r"/>
              </a:tabLst>
            </a:pPr>
            <a:r>
              <a:rPr lang="ru-RU" altLang="ru-RU" sz="1300">
                <a:solidFill>
                  <a:srgbClr val="C00000"/>
                </a:solidFill>
                <a:latin typeface="Arial" charset="0"/>
              </a:rPr>
              <a:t>3.3.9.</a:t>
            </a:r>
            <a:r>
              <a:rPr lang="en-US" altLang="ru-RU" sz="1300">
                <a:latin typeface="Arial" charset="0"/>
              </a:rPr>
              <a:t> </a:t>
            </a:r>
            <a:r>
              <a:rPr lang="ru-RU" altLang="ru-RU" sz="1300">
                <a:latin typeface="Arial" charset="0"/>
              </a:rPr>
              <a:t>Оценка данных рейтинговых агентств, характеризующих состояние развития конкуренции и инвестиционного климата в области</a:t>
            </a:r>
            <a:endParaRPr lang="ru-RU" altLang="ru-RU" sz="600">
              <a:latin typeface="Arial" charset="0"/>
            </a:endParaRPr>
          </a:p>
          <a:p>
            <a:pPr indent="450850" algn="just">
              <a:spcAft>
                <a:spcPts val="600"/>
              </a:spcAft>
              <a:tabLst>
                <a:tab pos="6115050" algn="r"/>
              </a:tabLst>
            </a:pPr>
            <a:r>
              <a:rPr lang="ru-RU" altLang="ru-RU" sz="1300" b="1" i="1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3.4.</a:t>
            </a:r>
            <a:r>
              <a:rPr lang="en-US" altLang="ru-RU" sz="1300" b="1" i="1">
                <a:latin typeface="Arial" charset="0"/>
                <a:cs typeface="Times New Roman" pitchFamily="18" charset="0"/>
              </a:rPr>
              <a:t> </a:t>
            </a:r>
            <a:r>
              <a:rPr lang="ru-RU" altLang="ru-RU" sz="1300" b="1" i="1">
                <a:latin typeface="Arial" charset="0"/>
                <a:cs typeface="Times New Roman" pitchFamily="18" charset="0"/>
              </a:rPr>
              <a:t>Утверждение перечня рынков для содействия развитию конкуренции в области, состоящего из перечня социально значимых рынков и перечня приоритетных рынков</a:t>
            </a:r>
            <a:endParaRPr lang="ru-RU" altLang="ru-RU" sz="600" b="1" i="1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6807</TotalTime>
  <Words>4236</Words>
  <Application>Microsoft Office PowerPoint</Application>
  <PresentationFormat>Экран (4:3)</PresentationFormat>
  <Paragraphs>704</Paragraphs>
  <Slides>37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Office Theme</vt:lpstr>
      <vt:lpstr>Тема Office</vt:lpstr>
      <vt:lpstr>1_Тема Office</vt:lpstr>
      <vt:lpstr>2_Тема Office</vt:lpstr>
      <vt:lpstr>Диаграмма Microsoft Excel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PJSC "New Engineering Technologies"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Астанкова Зоя Александровна</cp:lastModifiedBy>
  <cp:revision>521</cp:revision>
  <cp:lastPrinted>2019-02-27T16:14:11Z</cp:lastPrinted>
  <dcterms:created xsi:type="dcterms:W3CDTF">2016-11-18T14:12:19Z</dcterms:created>
  <dcterms:modified xsi:type="dcterms:W3CDTF">2019-05-14T12:23:39Z</dcterms:modified>
</cp:coreProperties>
</file>